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2" r:id="rId3"/>
    <p:sldId id="257" r:id="rId4"/>
    <p:sldId id="258" r:id="rId5"/>
    <p:sldId id="259" r:id="rId6"/>
    <p:sldId id="260" r:id="rId7"/>
    <p:sldId id="261" r:id="rId8"/>
    <p:sldId id="263" r:id="rId9"/>
  </p:sldIdLst>
  <p:sldSz cx="8229600" cy="105156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32" userDrawn="1">
          <p15:clr>
            <a:srgbClr val="A4A3A4"/>
          </p15:clr>
        </p15:guide>
        <p15:guide id="2" pos="312" userDrawn="1">
          <p15:clr>
            <a:srgbClr val="A4A3A4"/>
          </p15:clr>
        </p15:guide>
        <p15:guide id="3" pos="2304" userDrawn="1">
          <p15:clr>
            <a:srgbClr val="A4A3A4"/>
          </p15:clr>
        </p15:guide>
        <p15:guide id="4" orient="horz" pos="2928" userDrawn="1">
          <p15:clr>
            <a:srgbClr val="A4A3A4"/>
          </p15:clr>
        </p15:guide>
        <p15:guide id="5" pos="48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4B5"/>
    <a:srgbClr val="E8EAED"/>
    <a:srgbClr val="207E7E"/>
    <a:srgbClr val="D6C5C8"/>
    <a:srgbClr val="AE8C91"/>
    <a:srgbClr val="EAE2E3"/>
    <a:srgbClr val="E0ECEC"/>
    <a:srgbClr val="22344C"/>
    <a:srgbClr val="E6E6E6"/>
    <a:srgbClr val="6273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340" autoAdjust="0"/>
  </p:normalViewPr>
  <p:slideViewPr>
    <p:cSldViewPr snapToGrid="0">
      <p:cViewPr varScale="1">
        <p:scale>
          <a:sx n="71" d="100"/>
          <a:sy n="71" d="100"/>
        </p:scale>
        <p:origin x="2940" y="66"/>
      </p:cViewPr>
      <p:guideLst>
        <p:guide orient="horz" pos="5832"/>
        <p:guide pos="312"/>
        <p:guide pos="2304"/>
        <p:guide orient="horz" pos="2928"/>
        <p:guide pos="4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D947297-A779-4B6C-BC04-D9E6D7DDAF78}" type="datetimeFigureOut">
              <a:rPr lang="en-US" smtClean="0"/>
              <a:t>5/11/2022</a:t>
            </a:fld>
            <a:endParaRPr lang="en-US" dirty="0"/>
          </a:p>
        </p:txBody>
      </p:sp>
      <p:sp>
        <p:nvSpPr>
          <p:cNvPr id="4" name="Slide Image Placeholder 3"/>
          <p:cNvSpPr>
            <a:spLocks noGrp="1" noRot="1" noChangeAspect="1"/>
          </p:cNvSpPr>
          <p:nvPr>
            <p:ph type="sldImg" idx="2"/>
          </p:nvPr>
        </p:nvSpPr>
        <p:spPr>
          <a:xfrm>
            <a:off x="2198688" y="1279525"/>
            <a:ext cx="2701925" cy="3454400"/>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212641A2-C226-483E-9190-6A05207DE6B0}" type="slidenum">
              <a:rPr lang="en-US" smtClean="0"/>
              <a:t>‹#›</a:t>
            </a:fld>
            <a:endParaRPr lang="en-US" dirty="0"/>
          </a:p>
        </p:txBody>
      </p:sp>
    </p:spTree>
    <p:extLst>
      <p:ext uri="{BB962C8B-B14F-4D97-AF65-F5344CB8AC3E}">
        <p14:creationId xmlns:p14="http://schemas.microsoft.com/office/powerpoint/2010/main" val="170205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641A2-C226-483E-9190-6A05207DE6B0}" type="slidenum">
              <a:rPr lang="en-US" smtClean="0"/>
              <a:t>1</a:t>
            </a:fld>
            <a:endParaRPr lang="en-US" dirty="0"/>
          </a:p>
        </p:txBody>
      </p:sp>
    </p:spTree>
    <p:extLst>
      <p:ext uri="{BB962C8B-B14F-4D97-AF65-F5344CB8AC3E}">
        <p14:creationId xmlns:p14="http://schemas.microsoft.com/office/powerpoint/2010/main" val="318225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641A2-C226-483E-9190-6A05207DE6B0}" type="slidenum">
              <a:rPr lang="en-US" smtClean="0"/>
              <a:t>3</a:t>
            </a:fld>
            <a:endParaRPr lang="en-US" dirty="0"/>
          </a:p>
        </p:txBody>
      </p:sp>
    </p:spTree>
    <p:extLst>
      <p:ext uri="{BB962C8B-B14F-4D97-AF65-F5344CB8AC3E}">
        <p14:creationId xmlns:p14="http://schemas.microsoft.com/office/powerpoint/2010/main" val="64914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641A2-C226-483E-9190-6A05207DE6B0}" type="slidenum">
              <a:rPr lang="en-US" smtClean="0"/>
              <a:t>4</a:t>
            </a:fld>
            <a:endParaRPr lang="en-US" dirty="0"/>
          </a:p>
        </p:txBody>
      </p:sp>
    </p:spTree>
    <p:extLst>
      <p:ext uri="{BB962C8B-B14F-4D97-AF65-F5344CB8AC3E}">
        <p14:creationId xmlns:p14="http://schemas.microsoft.com/office/powerpoint/2010/main" val="230539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641A2-C226-483E-9190-6A05207DE6B0}" type="slidenum">
              <a:rPr lang="en-US" smtClean="0"/>
              <a:t>5</a:t>
            </a:fld>
            <a:endParaRPr lang="en-US" dirty="0"/>
          </a:p>
        </p:txBody>
      </p:sp>
    </p:spTree>
    <p:extLst>
      <p:ext uri="{BB962C8B-B14F-4D97-AF65-F5344CB8AC3E}">
        <p14:creationId xmlns:p14="http://schemas.microsoft.com/office/powerpoint/2010/main" val="92206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2641A2-C226-483E-9190-6A05207DE6B0}" type="slidenum">
              <a:rPr lang="en-US" smtClean="0"/>
              <a:t>6</a:t>
            </a:fld>
            <a:endParaRPr lang="en-US" dirty="0"/>
          </a:p>
        </p:txBody>
      </p:sp>
    </p:spTree>
    <p:extLst>
      <p:ext uri="{BB962C8B-B14F-4D97-AF65-F5344CB8AC3E}">
        <p14:creationId xmlns:p14="http://schemas.microsoft.com/office/powerpoint/2010/main" val="99012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641A2-C226-483E-9190-6A05207DE6B0}" type="slidenum">
              <a:rPr lang="en-US" smtClean="0"/>
              <a:t>7</a:t>
            </a:fld>
            <a:endParaRPr lang="en-US" dirty="0"/>
          </a:p>
        </p:txBody>
      </p:sp>
    </p:spTree>
    <p:extLst>
      <p:ext uri="{BB962C8B-B14F-4D97-AF65-F5344CB8AC3E}">
        <p14:creationId xmlns:p14="http://schemas.microsoft.com/office/powerpoint/2010/main" val="68738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720956"/>
            <a:ext cx="6995160" cy="3660987"/>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523125"/>
            <a:ext cx="6172200" cy="2538835"/>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421187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210430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59858"/>
            <a:ext cx="1774508" cy="89114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59858"/>
            <a:ext cx="5220653" cy="89114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427974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234299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621600"/>
            <a:ext cx="7098030" cy="437419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7037179"/>
            <a:ext cx="7098030" cy="2300287"/>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37069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799291"/>
            <a:ext cx="3497580" cy="6672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799291"/>
            <a:ext cx="3497580" cy="6672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255423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59861"/>
            <a:ext cx="7098030" cy="203253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577783"/>
            <a:ext cx="3481506" cy="126333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841115"/>
            <a:ext cx="3481506" cy="5649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577783"/>
            <a:ext cx="3498652" cy="126333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841115"/>
            <a:ext cx="3498652" cy="5649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127188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84964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311995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701040"/>
            <a:ext cx="2654260" cy="245364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514054"/>
            <a:ext cx="4166235" cy="7472892"/>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154680"/>
            <a:ext cx="2654260" cy="5844435"/>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32019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701040"/>
            <a:ext cx="2654260" cy="245364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514054"/>
            <a:ext cx="4166235" cy="7472892"/>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dirty="0"/>
              <a:t>Click icon to add picture</a:t>
            </a:r>
          </a:p>
        </p:txBody>
      </p:sp>
      <p:sp>
        <p:nvSpPr>
          <p:cNvPr id="4" name="Text Placeholder 3"/>
          <p:cNvSpPr>
            <a:spLocks noGrp="1"/>
          </p:cNvSpPr>
          <p:nvPr>
            <p:ph type="body" sz="half" idx="2"/>
          </p:nvPr>
        </p:nvSpPr>
        <p:spPr>
          <a:xfrm>
            <a:off x="566857" y="3154680"/>
            <a:ext cx="2654260" cy="5844435"/>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B1444-6A5F-413A-A0EE-C19DFDEDAE94}"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802DDE-2BD4-4BBD-9E89-2ACD6F85DE77}" type="slidenum">
              <a:rPr lang="en-US" smtClean="0"/>
              <a:t>‹#›</a:t>
            </a:fld>
            <a:endParaRPr lang="en-US" dirty="0"/>
          </a:p>
        </p:txBody>
      </p:sp>
    </p:spTree>
    <p:extLst>
      <p:ext uri="{BB962C8B-B14F-4D97-AF65-F5344CB8AC3E}">
        <p14:creationId xmlns:p14="http://schemas.microsoft.com/office/powerpoint/2010/main" val="198887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59861"/>
            <a:ext cx="7098030" cy="203253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799291"/>
            <a:ext cx="7098030" cy="6672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746406"/>
            <a:ext cx="1851660" cy="559858"/>
          </a:xfrm>
          <a:prstGeom prst="rect">
            <a:avLst/>
          </a:prstGeom>
        </p:spPr>
        <p:txBody>
          <a:bodyPr vert="horz" lIns="91440" tIns="45720" rIns="91440" bIns="45720" rtlCol="0" anchor="ctr"/>
          <a:lstStyle>
            <a:lvl1pPr algn="l">
              <a:defRPr sz="1080">
                <a:solidFill>
                  <a:schemeClr val="tx1">
                    <a:tint val="75000"/>
                  </a:schemeClr>
                </a:solidFill>
              </a:defRPr>
            </a:lvl1pPr>
          </a:lstStyle>
          <a:p>
            <a:fld id="{48BB1444-6A5F-413A-A0EE-C19DFDEDAE94}" type="datetimeFigureOut">
              <a:rPr lang="en-US" smtClean="0"/>
              <a:t>5/11/2022</a:t>
            </a:fld>
            <a:endParaRPr lang="en-US" dirty="0"/>
          </a:p>
        </p:txBody>
      </p:sp>
      <p:sp>
        <p:nvSpPr>
          <p:cNvPr id="5" name="Footer Placeholder 4"/>
          <p:cNvSpPr>
            <a:spLocks noGrp="1"/>
          </p:cNvSpPr>
          <p:nvPr>
            <p:ph type="ftr" sz="quarter" idx="3"/>
          </p:nvPr>
        </p:nvSpPr>
        <p:spPr>
          <a:xfrm>
            <a:off x="2726055" y="9746406"/>
            <a:ext cx="2777490" cy="559858"/>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12155" y="9746406"/>
            <a:ext cx="1851660" cy="559858"/>
          </a:xfrm>
          <a:prstGeom prst="rect">
            <a:avLst/>
          </a:prstGeom>
        </p:spPr>
        <p:txBody>
          <a:bodyPr vert="horz" lIns="91440" tIns="45720" rIns="91440" bIns="45720" rtlCol="0" anchor="ctr"/>
          <a:lstStyle>
            <a:lvl1pPr algn="r">
              <a:defRPr sz="1080">
                <a:solidFill>
                  <a:schemeClr val="tx1">
                    <a:tint val="75000"/>
                  </a:schemeClr>
                </a:solidFill>
              </a:defRPr>
            </a:lvl1pPr>
          </a:lstStyle>
          <a:p>
            <a:fld id="{DE802DDE-2BD4-4BBD-9E89-2ACD6F85DE77}" type="slidenum">
              <a:rPr lang="en-US" smtClean="0"/>
              <a:t>‹#›</a:t>
            </a:fld>
            <a:endParaRPr lang="en-US" dirty="0"/>
          </a:p>
        </p:txBody>
      </p:sp>
    </p:spTree>
    <p:extLst>
      <p:ext uri="{BB962C8B-B14F-4D97-AF65-F5344CB8AC3E}">
        <p14:creationId xmlns:p14="http://schemas.microsoft.com/office/powerpoint/2010/main" val="2323380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C4C3C35-5D02-43B1-BF5C-4B3B1276671D}"/>
              </a:ext>
            </a:extLst>
          </p:cNvPr>
          <p:cNvSpPr/>
          <p:nvPr/>
        </p:nvSpPr>
        <p:spPr>
          <a:xfrm>
            <a:off x="0" y="9890270"/>
            <a:ext cx="4017818" cy="632530"/>
          </a:xfrm>
          <a:prstGeom prst="rect">
            <a:avLst/>
          </a:prstGeom>
          <a:solidFill>
            <a:srgbClr val="D6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8872EF-BC0A-445E-A48D-B9B2280389D4}"/>
              </a:ext>
            </a:extLst>
          </p:cNvPr>
          <p:cNvSpPr/>
          <p:nvPr/>
        </p:nvSpPr>
        <p:spPr>
          <a:xfrm>
            <a:off x="3048650" y="7147072"/>
            <a:ext cx="5180950" cy="3368527"/>
          </a:xfrm>
          <a:prstGeom prst="rect">
            <a:avLst/>
          </a:prstGeom>
          <a:solidFill>
            <a:srgbClr val="D6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03E7C2A-38AA-4BDC-A252-6DF48B4D6F9D}"/>
              </a:ext>
            </a:extLst>
          </p:cNvPr>
          <p:cNvSpPr/>
          <p:nvPr/>
        </p:nvSpPr>
        <p:spPr>
          <a:xfrm>
            <a:off x="0" y="-7828"/>
            <a:ext cx="8243422" cy="9898098"/>
          </a:xfrm>
          <a:prstGeom prst="rect">
            <a:avLst/>
          </a:prstGeom>
          <a:solidFill>
            <a:srgbClr val="20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94">
            <a:extLst>
              <a:ext uri="{FF2B5EF4-FFF2-40B4-BE49-F238E27FC236}">
                <a16:creationId xmlns:a16="http://schemas.microsoft.com/office/drawing/2014/main" id="{D1105F0F-AB56-4C91-AD5E-DA0437169DD4}"/>
              </a:ext>
            </a:extLst>
          </p:cNvPr>
          <p:cNvSpPr txBox="1"/>
          <p:nvPr/>
        </p:nvSpPr>
        <p:spPr>
          <a:xfrm>
            <a:off x="-13822" y="7348091"/>
            <a:ext cx="3034826" cy="66448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solidFill>
                  <a:schemeClr val="bg1"/>
                </a:solidFill>
                <a:effectLst/>
                <a:latin typeface="Times New Roman" panose="02020603050405020304" pitchFamily="18" charset="0"/>
                <a:ea typeface="Roboto Slab" pitchFamily="2" charset="0"/>
                <a:cs typeface="Times New Roman" panose="02020603050405020304" pitchFamily="18" charset="0"/>
              </a:rPr>
              <a:t>location</a:t>
            </a:r>
            <a:endParaRPr lang="ro-RO" sz="1400" cap="all" dirty="0">
              <a:solidFill>
                <a:schemeClr val="bg1"/>
              </a:solidFill>
              <a:latin typeface="Times New Roman" panose="02020603050405020304" pitchFamily="18" charset="0"/>
              <a:ea typeface="Roboto Slab" pitchFamily="2" charset="0"/>
              <a:cs typeface="Times New Roman" panose="02020603050405020304" pitchFamily="18" charset="0"/>
            </a:endParaRPr>
          </a:p>
          <a:p>
            <a:pPr marL="0" marR="0" algn="ctr">
              <a:spcBef>
                <a:spcPts val="0"/>
              </a:spcBef>
              <a:spcAft>
                <a:spcPts val="0"/>
              </a:spcAft>
            </a:pPr>
            <a:r>
              <a:rPr lang="en-US" sz="1600" b="1" dirty="0">
                <a:solidFill>
                  <a:schemeClr val="bg1"/>
                </a:solidFill>
                <a:effectLst/>
                <a:latin typeface="Times New Roman" panose="02020603050405020304" pitchFamily="18" charset="0"/>
                <a:ea typeface="Roboto Slab" pitchFamily="2" charset="0"/>
                <a:cs typeface="Times New Roman" panose="02020603050405020304" pitchFamily="18" charset="0"/>
              </a:rPr>
              <a:t>Hideaway Bay</a:t>
            </a:r>
          </a:p>
        </p:txBody>
      </p:sp>
      <p:sp>
        <p:nvSpPr>
          <p:cNvPr id="12" name="Subtitle 2">
            <a:extLst>
              <a:ext uri="{FF2B5EF4-FFF2-40B4-BE49-F238E27FC236}">
                <a16:creationId xmlns:a16="http://schemas.microsoft.com/office/drawing/2014/main" id="{79633A87-3DE2-44C8-9D71-B18459AA6730}"/>
              </a:ext>
            </a:extLst>
          </p:cNvPr>
          <p:cNvSpPr txBox="1">
            <a:spLocks/>
          </p:cNvSpPr>
          <p:nvPr/>
        </p:nvSpPr>
        <p:spPr>
          <a:xfrm>
            <a:off x="-1" y="157867"/>
            <a:ext cx="8201957" cy="1739200"/>
          </a:xfrm>
          <a:prstGeom prst="rect">
            <a:avLst/>
          </a:prstGeom>
          <a:noFill/>
        </p:spPr>
        <p:txBody>
          <a:bodyPr vert="horz" lIns="91440" tIns="45720" rIns="91440" bIns="45720" rtlCol="0">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en-CA" sz="5400" b="1" dirty="0">
                <a:solidFill>
                  <a:schemeClr val="bg1"/>
                </a:solidFill>
                <a:latin typeface="Georgia" panose="02040502050405020303" pitchFamily="18" charset="0"/>
              </a:rPr>
              <a:t>Welcome</a:t>
            </a:r>
            <a:r>
              <a:rPr lang="en-CA" sz="12400" b="1" dirty="0">
                <a:solidFill>
                  <a:schemeClr val="bg1"/>
                </a:solidFill>
                <a:latin typeface="Georgia" panose="02040502050405020303" pitchFamily="18" charset="0"/>
              </a:rPr>
              <a:t> </a:t>
            </a:r>
            <a:r>
              <a:rPr lang="en-CA" sz="5400" b="1" dirty="0">
                <a:solidFill>
                  <a:schemeClr val="bg1"/>
                </a:solidFill>
                <a:latin typeface="Georgia" panose="02040502050405020303" pitchFamily="18" charset="0"/>
              </a:rPr>
              <a:t>to</a:t>
            </a:r>
            <a:r>
              <a:rPr lang="en-CA" sz="7200" b="1" dirty="0">
                <a:solidFill>
                  <a:schemeClr val="bg1"/>
                </a:solidFill>
                <a:latin typeface="Georgia" panose="02040502050405020303" pitchFamily="18" charset="0"/>
              </a:rPr>
              <a:t> </a:t>
            </a:r>
            <a:endParaRPr lang="en-US" sz="7200" b="1" dirty="0">
              <a:solidFill>
                <a:schemeClr val="bg1"/>
              </a:solidFill>
              <a:latin typeface="Georgia" panose="02040502050405020303" pitchFamily="18" charset="0"/>
            </a:endParaRPr>
          </a:p>
        </p:txBody>
      </p:sp>
      <p:sp>
        <p:nvSpPr>
          <p:cNvPr id="37" name="Text Box 536">
            <a:extLst>
              <a:ext uri="{FF2B5EF4-FFF2-40B4-BE49-F238E27FC236}">
                <a16:creationId xmlns:a16="http://schemas.microsoft.com/office/drawing/2014/main" id="{6C9F298E-5343-4F6E-9AB2-5F30AD0E04B1}"/>
              </a:ext>
            </a:extLst>
          </p:cNvPr>
          <p:cNvSpPr txBox="1"/>
          <p:nvPr/>
        </p:nvSpPr>
        <p:spPr>
          <a:xfrm>
            <a:off x="-13822" y="10131431"/>
            <a:ext cx="3062470" cy="343232"/>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ts val="1800"/>
              </a:lnSpc>
              <a:spcBef>
                <a:spcPts val="0"/>
              </a:spcBef>
              <a:spcAft>
                <a:spcPts val="0"/>
              </a:spcAft>
            </a:pPr>
            <a:r>
              <a:rPr lang="en-CA" sz="1200" dirty="0">
                <a:solidFill>
                  <a:srgbClr val="207E7E"/>
                </a:solidFill>
                <a:effectLst/>
                <a:latin typeface="Times New Roman" panose="02020603050405020304" pitchFamily="18" charset="0"/>
                <a:ea typeface="Roboto Slab" pitchFamily="2" charset="0"/>
                <a:cs typeface="Times New Roman" panose="02020603050405020304" pitchFamily="18" charset="0"/>
              </a:rPr>
              <a:t>www.airbnb.com/rooms/566832741027411834</a:t>
            </a:r>
            <a:endParaRPr lang="en-US" sz="1200" b="1" dirty="0">
              <a:solidFill>
                <a:srgbClr val="84B4B5"/>
              </a:solidFill>
              <a:effectLst/>
              <a:latin typeface="Times New Roman" panose="02020603050405020304" pitchFamily="18" charset="0"/>
              <a:ea typeface="Roboto Slab" pitchFamily="2" charset="0"/>
              <a:cs typeface="Times New Roman" panose="02020603050405020304" pitchFamily="18" charset="0"/>
            </a:endParaRPr>
          </a:p>
        </p:txBody>
      </p:sp>
      <p:sp>
        <p:nvSpPr>
          <p:cNvPr id="39" name="Text Box 94">
            <a:extLst>
              <a:ext uri="{FF2B5EF4-FFF2-40B4-BE49-F238E27FC236}">
                <a16:creationId xmlns:a16="http://schemas.microsoft.com/office/drawing/2014/main" id="{1F80E49F-0AED-4840-92F1-DABF18255E55}"/>
              </a:ext>
            </a:extLst>
          </p:cNvPr>
          <p:cNvSpPr txBox="1"/>
          <p:nvPr/>
        </p:nvSpPr>
        <p:spPr>
          <a:xfrm>
            <a:off x="756967" y="7934793"/>
            <a:ext cx="1520894" cy="6837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algn="ctr"/>
            <a:r>
              <a:rPr lang="ro-RO" sz="1400" spc="180" dirty="0">
                <a:solidFill>
                  <a:schemeClr val="bg1"/>
                </a:solidFill>
                <a:latin typeface="Times New Roman" panose="02020603050405020304" pitchFamily="18" charset="0"/>
                <a:ea typeface="Roboto Slab" pitchFamily="2" charset="0"/>
                <a:cs typeface="Times New Roman" panose="02020603050405020304" pitchFamily="18" charset="0"/>
              </a:rPr>
              <a:t>max. Guests</a:t>
            </a:r>
            <a:endParaRPr lang="en-AU" sz="1400" spc="180" dirty="0">
              <a:solidFill>
                <a:schemeClr val="bg1"/>
              </a:solidFill>
              <a:latin typeface="Times New Roman" panose="02020603050405020304" pitchFamily="18" charset="0"/>
              <a:ea typeface="Roboto Slab" pitchFamily="2" charset="0"/>
              <a:cs typeface="Times New Roman" panose="02020603050405020304" pitchFamily="18" charset="0"/>
            </a:endParaRPr>
          </a:p>
          <a:p>
            <a:pPr algn="ctr"/>
            <a:r>
              <a:rPr lang="en-AU" sz="2800" b="1" spc="180" dirty="0">
                <a:solidFill>
                  <a:schemeClr val="bg1"/>
                </a:solidFill>
                <a:effectLst/>
                <a:latin typeface="Times New Roman" panose="02020603050405020304" pitchFamily="18" charset="0"/>
                <a:ea typeface="Roboto Slab" pitchFamily="2" charset="0"/>
                <a:cs typeface="Times New Roman" panose="02020603050405020304" pitchFamily="18" charset="0"/>
              </a:rPr>
              <a:t>8</a:t>
            </a:r>
            <a:endParaRPr lang="en-US" sz="2800" b="1" dirty="0">
              <a:solidFill>
                <a:schemeClr val="tx1"/>
              </a:solidFill>
              <a:effectLst/>
              <a:latin typeface="Times New Roman" panose="02020603050405020304" pitchFamily="18" charset="0"/>
              <a:ea typeface="Roboto Slab" pitchFamily="2" charset="0"/>
              <a:cs typeface="Times New Roman" panose="02020603050405020304" pitchFamily="18" charset="0"/>
            </a:endParaRPr>
          </a:p>
        </p:txBody>
      </p:sp>
      <p:sp>
        <p:nvSpPr>
          <p:cNvPr id="41" name="Text Box 94">
            <a:extLst>
              <a:ext uri="{FF2B5EF4-FFF2-40B4-BE49-F238E27FC236}">
                <a16:creationId xmlns:a16="http://schemas.microsoft.com/office/drawing/2014/main" id="{0DD8B242-0743-4F73-B7FF-EDC47B2C505F}"/>
              </a:ext>
            </a:extLst>
          </p:cNvPr>
          <p:cNvSpPr txBox="1"/>
          <p:nvPr/>
        </p:nvSpPr>
        <p:spPr>
          <a:xfrm>
            <a:off x="751403" y="8512683"/>
            <a:ext cx="1532022" cy="6837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algn="ctr"/>
            <a:r>
              <a:rPr lang="en-US" sz="1400" spc="180" dirty="0">
                <a:solidFill>
                  <a:schemeClr val="bg1"/>
                </a:solidFill>
                <a:latin typeface="Times New Roman" panose="02020603050405020304" pitchFamily="18" charset="0"/>
                <a:ea typeface="Roboto Slab" pitchFamily="2" charset="0"/>
                <a:cs typeface="Times New Roman" panose="02020603050405020304" pitchFamily="18" charset="0"/>
              </a:rPr>
              <a:t>bedrooms</a:t>
            </a:r>
            <a:br>
              <a:rPr lang="ro-RO" sz="1400" spc="180" dirty="0">
                <a:solidFill>
                  <a:schemeClr val="bg1"/>
                </a:solidFill>
                <a:latin typeface="Times New Roman" panose="02020603050405020304" pitchFamily="18" charset="0"/>
                <a:ea typeface="Roboto Slab" pitchFamily="2" charset="0"/>
                <a:cs typeface="Times New Roman" panose="02020603050405020304" pitchFamily="18" charset="0"/>
              </a:rPr>
            </a:br>
            <a:r>
              <a:rPr lang="en-US" sz="2500" b="1" cap="all" spc="180" dirty="0">
                <a:solidFill>
                  <a:schemeClr val="bg1"/>
                </a:solidFill>
                <a:latin typeface="Times New Roman" panose="02020603050405020304" pitchFamily="18" charset="0"/>
                <a:ea typeface="Roboto Slab" pitchFamily="2" charset="0"/>
                <a:cs typeface="Times New Roman" panose="02020603050405020304" pitchFamily="18" charset="0"/>
              </a:rPr>
              <a:t>4</a:t>
            </a:r>
            <a:endParaRPr lang="en-US" sz="1400" dirty="0">
              <a:solidFill>
                <a:schemeClr val="tx1"/>
              </a:solidFill>
              <a:effectLst/>
              <a:latin typeface="Times New Roman" panose="02020603050405020304" pitchFamily="18" charset="0"/>
              <a:ea typeface="Roboto Slab" pitchFamily="2" charset="0"/>
              <a:cs typeface="Times New Roman" panose="02020603050405020304" pitchFamily="18" charset="0"/>
            </a:endParaRPr>
          </a:p>
        </p:txBody>
      </p:sp>
      <p:sp>
        <p:nvSpPr>
          <p:cNvPr id="43" name="Text Box 94">
            <a:extLst>
              <a:ext uri="{FF2B5EF4-FFF2-40B4-BE49-F238E27FC236}">
                <a16:creationId xmlns:a16="http://schemas.microsoft.com/office/drawing/2014/main" id="{DA0E779D-1E2B-4D5D-A24E-28A0E15D756E}"/>
              </a:ext>
            </a:extLst>
          </p:cNvPr>
          <p:cNvSpPr txBox="1"/>
          <p:nvPr/>
        </p:nvSpPr>
        <p:spPr>
          <a:xfrm>
            <a:off x="756967" y="9038651"/>
            <a:ext cx="1520894" cy="85161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algn="ctr"/>
            <a:r>
              <a:rPr lang="en-US" sz="1400" spc="180" dirty="0">
                <a:solidFill>
                  <a:schemeClr val="bg1"/>
                </a:solidFill>
                <a:latin typeface="Times New Roman" panose="02020603050405020304" pitchFamily="18" charset="0"/>
                <a:ea typeface="Roboto Slab" pitchFamily="2" charset="0"/>
                <a:cs typeface="Times New Roman" panose="02020603050405020304" pitchFamily="18" charset="0"/>
              </a:rPr>
              <a:t>bathrooms</a:t>
            </a:r>
            <a:br>
              <a:rPr lang="ro-RO" sz="1400" spc="180" dirty="0">
                <a:solidFill>
                  <a:schemeClr val="bg1"/>
                </a:solidFill>
                <a:latin typeface="Times New Roman" panose="02020603050405020304" pitchFamily="18" charset="0"/>
                <a:ea typeface="Roboto Slab" pitchFamily="2" charset="0"/>
                <a:cs typeface="Times New Roman" panose="02020603050405020304" pitchFamily="18" charset="0"/>
              </a:rPr>
            </a:br>
            <a:r>
              <a:rPr lang="en-US" sz="2500" b="1" cap="all" spc="180" dirty="0">
                <a:solidFill>
                  <a:schemeClr val="bg1"/>
                </a:solidFill>
                <a:latin typeface="Times New Roman" panose="02020603050405020304" pitchFamily="18" charset="0"/>
                <a:ea typeface="Roboto Slab" pitchFamily="2" charset="0"/>
                <a:cs typeface="Times New Roman" panose="02020603050405020304" pitchFamily="18" charset="0"/>
              </a:rPr>
              <a:t>2</a:t>
            </a:r>
            <a:endParaRPr lang="en-US" sz="2500" dirty="0">
              <a:solidFill>
                <a:schemeClr val="tx1"/>
              </a:solidFill>
              <a:effectLst/>
              <a:latin typeface="Times New Roman" panose="02020603050405020304" pitchFamily="18" charset="0"/>
              <a:ea typeface="Roboto Slab" pitchFamily="2" charset="0"/>
              <a:cs typeface="Times New Roman" panose="02020603050405020304" pitchFamily="18" charset="0"/>
            </a:endParaRPr>
          </a:p>
        </p:txBody>
      </p:sp>
      <p:sp>
        <p:nvSpPr>
          <p:cNvPr id="20" name="Subtitle 2">
            <a:extLst>
              <a:ext uri="{FF2B5EF4-FFF2-40B4-BE49-F238E27FC236}">
                <a16:creationId xmlns:a16="http://schemas.microsoft.com/office/drawing/2014/main" id="{8555C5CB-8851-4E2C-8CE1-5B17F74AB675}"/>
              </a:ext>
            </a:extLst>
          </p:cNvPr>
          <p:cNvSpPr txBox="1">
            <a:spLocks/>
          </p:cNvSpPr>
          <p:nvPr/>
        </p:nvSpPr>
        <p:spPr>
          <a:xfrm>
            <a:off x="27644" y="1511039"/>
            <a:ext cx="8063411" cy="2631473"/>
          </a:xfrm>
          <a:prstGeom prst="rect">
            <a:avLst/>
          </a:prstGeom>
          <a:noFill/>
        </p:spPr>
        <p:txBody>
          <a:bodyPr vert="horz" lIns="91440" tIns="45720" rIns="91440" bIns="45720" rtlCol="0">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CA" sz="8800" b="1" dirty="0">
                <a:solidFill>
                  <a:schemeClr val="bg1"/>
                </a:solidFill>
                <a:latin typeface="Georgia" panose="02040502050405020303" pitchFamily="18" charset="0"/>
              </a:rPr>
              <a:t> “</a:t>
            </a:r>
            <a:r>
              <a:rPr lang="en-CA" sz="8000" b="1" dirty="0">
                <a:solidFill>
                  <a:schemeClr val="bg1"/>
                </a:solidFill>
                <a:latin typeface="Georgia" panose="02040502050405020303" pitchFamily="18" charset="0"/>
              </a:rPr>
              <a:t>Tranquillit</a:t>
            </a:r>
            <a:r>
              <a:rPr lang="en-CA" sz="8800" b="1" dirty="0">
                <a:solidFill>
                  <a:schemeClr val="bg1"/>
                </a:solidFill>
                <a:latin typeface="Georgia" panose="02040502050405020303" pitchFamily="18" charset="0"/>
              </a:rPr>
              <a:t>y” </a:t>
            </a:r>
          </a:p>
          <a:p>
            <a:pPr algn="l"/>
            <a:r>
              <a:rPr lang="en-CA" sz="3500" b="1" dirty="0">
                <a:solidFill>
                  <a:schemeClr val="bg1"/>
                </a:solidFill>
                <a:latin typeface="Georgia" panose="02040502050405020303" pitchFamily="18" charset="0"/>
              </a:rPr>
              <a:t>                                         by  the Sea</a:t>
            </a:r>
            <a:endParaRPr lang="en-US" sz="3500" b="1" dirty="0">
              <a:solidFill>
                <a:schemeClr val="bg1"/>
              </a:solidFill>
              <a:latin typeface="Georgia" panose="02040502050405020303" pitchFamily="18" charset="0"/>
            </a:endParaRPr>
          </a:p>
        </p:txBody>
      </p:sp>
      <p:sp>
        <p:nvSpPr>
          <p:cNvPr id="15" name="Rectangle 14">
            <a:extLst>
              <a:ext uri="{FF2B5EF4-FFF2-40B4-BE49-F238E27FC236}">
                <a16:creationId xmlns:a16="http://schemas.microsoft.com/office/drawing/2014/main" id="{43F84191-09B7-4528-ADB4-1F331E578F8C}"/>
              </a:ext>
            </a:extLst>
          </p:cNvPr>
          <p:cNvSpPr/>
          <p:nvPr/>
        </p:nvSpPr>
        <p:spPr>
          <a:xfrm>
            <a:off x="3048649" y="6885709"/>
            <a:ext cx="5194773" cy="36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B5F437F-FE0C-4D7F-8DF7-C32AF98A0968}"/>
              </a:ext>
            </a:extLst>
          </p:cNvPr>
          <p:cNvSpPr txBox="1"/>
          <p:nvPr/>
        </p:nvSpPr>
        <p:spPr>
          <a:xfrm>
            <a:off x="3328813" y="8012580"/>
            <a:ext cx="4572000" cy="2118852"/>
          </a:xfrm>
          <a:prstGeom prst="rect">
            <a:avLst/>
          </a:prstGeom>
          <a:noFill/>
        </p:spPr>
        <p:txBody>
          <a:bodyPr wrap="square" rtlCol="0">
            <a:noAutofit/>
          </a:bodyPr>
          <a:lstStyle/>
          <a:p>
            <a:pPr>
              <a:lnSpc>
                <a:spcPct val="125000"/>
              </a:lnSpc>
            </a:pPr>
            <a:r>
              <a:rPr lang="en-AU" sz="1800" dirty="0">
                <a:solidFill>
                  <a:srgbClr val="3D3B40"/>
                </a:solidFill>
                <a:effectLst/>
                <a:latin typeface="Times New Roman" panose="02020603050405020304" pitchFamily="18" charset="0"/>
                <a:ea typeface="Times New Roman" panose="02020603050405020304" pitchFamily="18" charset="0"/>
                <a:cs typeface="Times New Roman" panose="02020603050405020304" pitchFamily="18" charset="0"/>
              </a:rPr>
              <a:t>If fishing, swimming, exploring, or chilling out and being the only person on the beach is your thing – you MUST “check in”  at    	</a:t>
            </a:r>
            <a:r>
              <a:rPr lang="en-AU" sz="2400" dirty="0">
                <a:solidFill>
                  <a:srgbClr val="3D3B40"/>
                </a:solidFill>
                <a:effectLst/>
                <a:latin typeface="Times New Roman" panose="02020603050405020304" pitchFamily="18" charset="0"/>
                <a:ea typeface="Times New Roman" panose="02020603050405020304" pitchFamily="18" charset="0"/>
                <a:cs typeface="Times New Roman" panose="02020603050405020304" pitchFamily="18" charset="0"/>
              </a:rPr>
              <a:t>“Tranquillity by the Sea” </a:t>
            </a:r>
          </a:p>
          <a:p>
            <a:pPr>
              <a:lnSpc>
                <a:spcPct val="125000"/>
              </a:lnSpc>
            </a:pPr>
            <a:r>
              <a:rPr lang="en-AU" sz="1800" dirty="0">
                <a:solidFill>
                  <a:srgbClr val="3D3B40"/>
                </a:solidFill>
                <a:effectLst/>
                <a:latin typeface="Times New Roman" panose="02020603050405020304" pitchFamily="18" charset="0"/>
                <a:ea typeface="Times New Roman" panose="02020603050405020304" pitchFamily="18" charset="0"/>
                <a:cs typeface="Times New Roman" panose="02020603050405020304" pitchFamily="18" charset="0"/>
              </a:rPr>
              <a:t>as this location is absolutely for you!</a:t>
            </a:r>
            <a:endParaRPr lang="en-US" sz="1600" dirty="0">
              <a:solidFill>
                <a:srgbClr val="22344C"/>
              </a:solidFill>
              <a:latin typeface="Times New Roman" panose="02020603050405020304" pitchFamily="18" charset="0"/>
              <a:ea typeface="Roboto Slab" pitchFamily="2" charset="0"/>
              <a:cs typeface="Times New Roman" panose="02020603050405020304" pitchFamily="18" charset="0"/>
            </a:endParaRPr>
          </a:p>
        </p:txBody>
      </p:sp>
      <p:pic>
        <p:nvPicPr>
          <p:cNvPr id="3" name="Picture 2" descr="A picture containing grass, tree, outdoor, stone&#10;&#10;Description automatically generated">
            <a:extLst>
              <a:ext uri="{FF2B5EF4-FFF2-40B4-BE49-F238E27FC236}">
                <a16:creationId xmlns:a16="http://schemas.microsoft.com/office/drawing/2014/main" id="{7700656A-FF8A-49CD-A908-0968B031B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2" y="3629891"/>
            <a:ext cx="8271066" cy="3276018"/>
          </a:xfrm>
          <a:prstGeom prst="rect">
            <a:avLst/>
          </a:prstGeom>
        </p:spPr>
      </p:pic>
      <p:sp>
        <p:nvSpPr>
          <p:cNvPr id="35" name="TextBox 34">
            <a:extLst>
              <a:ext uri="{FF2B5EF4-FFF2-40B4-BE49-F238E27FC236}">
                <a16:creationId xmlns:a16="http://schemas.microsoft.com/office/drawing/2014/main" id="{A4F8D1E4-EE55-4CA2-AF7D-B13582CFFF03}"/>
              </a:ext>
            </a:extLst>
          </p:cNvPr>
          <p:cNvSpPr txBox="1"/>
          <p:nvPr/>
        </p:nvSpPr>
        <p:spPr>
          <a:xfrm>
            <a:off x="3372027" y="7295009"/>
            <a:ext cx="4548015" cy="770652"/>
          </a:xfrm>
          <a:prstGeom prst="rect">
            <a:avLst/>
          </a:prstGeom>
          <a:noFill/>
        </p:spPr>
        <p:txBody>
          <a:bodyPr wrap="square" rtlCol="0">
            <a:noAutofit/>
          </a:bodyPr>
          <a:lstStyle/>
          <a:p>
            <a:pPr>
              <a:lnSpc>
                <a:spcPct val="150000"/>
              </a:lnSpc>
            </a:pPr>
            <a:r>
              <a:rPr lang="ro-RO" sz="3200" b="1" dirty="0">
                <a:solidFill>
                  <a:srgbClr val="AE8C91"/>
                </a:solidFill>
                <a:latin typeface="Georgia" panose="02040502050405020303" pitchFamily="18" charset="0"/>
                <a:ea typeface="Roboto Slab" pitchFamily="2" charset="0"/>
              </a:rPr>
              <a:t>About the </a:t>
            </a:r>
            <a:r>
              <a:rPr lang="en-AU" sz="3200" b="1" dirty="0">
                <a:solidFill>
                  <a:srgbClr val="AE8C91"/>
                </a:solidFill>
                <a:latin typeface="Georgia" panose="02040502050405020303" pitchFamily="18" charset="0"/>
                <a:ea typeface="Roboto Slab" pitchFamily="2" charset="0"/>
              </a:rPr>
              <a:t>Place</a:t>
            </a:r>
            <a:endParaRPr lang="en-US" sz="3200" b="1" dirty="0">
              <a:solidFill>
                <a:srgbClr val="AE8C91"/>
              </a:solidFill>
              <a:latin typeface="Georgia" panose="02040502050405020303" pitchFamily="18" charset="0"/>
              <a:ea typeface="Roboto Slab" pitchFamily="2" charset="0"/>
            </a:endParaRPr>
          </a:p>
        </p:txBody>
      </p:sp>
    </p:spTree>
    <p:extLst>
      <p:ext uri="{BB962C8B-B14F-4D97-AF65-F5344CB8AC3E}">
        <p14:creationId xmlns:p14="http://schemas.microsoft.com/office/powerpoint/2010/main" val="114779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47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8EF5C-4E18-449D-A0AD-7C488C75C4CA}"/>
              </a:ext>
            </a:extLst>
          </p:cNvPr>
          <p:cNvPicPr>
            <a:picLocks noChangeAspect="1"/>
          </p:cNvPicPr>
          <p:nvPr/>
        </p:nvPicPr>
        <p:blipFill rotWithShape="1">
          <a:blip r:embed="rId3">
            <a:extLst>
              <a:ext uri="{28A0092B-C50C-407E-A947-70E740481C1C}">
                <a14:useLocalDpi xmlns:a14="http://schemas.microsoft.com/office/drawing/2010/main" val="0"/>
              </a:ext>
            </a:extLst>
          </a:blip>
          <a:srcRect r="7946"/>
          <a:stretch/>
        </p:blipFill>
        <p:spPr>
          <a:xfrm>
            <a:off x="2895599" y="5577112"/>
            <a:ext cx="5334001" cy="4716654"/>
          </a:xfrm>
          <a:prstGeom prst="rect">
            <a:avLst/>
          </a:prstGeom>
        </p:spPr>
      </p:pic>
      <p:sp>
        <p:nvSpPr>
          <p:cNvPr id="32" name="Text Box 57">
            <a:extLst>
              <a:ext uri="{FF2B5EF4-FFF2-40B4-BE49-F238E27FC236}">
                <a16:creationId xmlns:a16="http://schemas.microsoft.com/office/drawing/2014/main" id="{985E427E-091C-42B7-9383-5EEA6B4DF68C}"/>
              </a:ext>
            </a:extLst>
          </p:cNvPr>
          <p:cNvSpPr txBox="1"/>
          <p:nvPr/>
        </p:nvSpPr>
        <p:spPr>
          <a:xfrm>
            <a:off x="3297382" y="337108"/>
            <a:ext cx="4932218" cy="1370556"/>
          </a:xfrm>
          <a:prstGeom prst="rect">
            <a:avLst/>
          </a:prstGeom>
          <a:solidFill>
            <a:schemeClr val="bg1"/>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CA" sz="11500" b="1" dirty="0">
                <a:solidFill>
                  <a:srgbClr val="EAE2E3"/>
                </a:solidFill>
                <a:effectLst/>
                <a:latin typeface="Georgia" panose="02040502050405020303" pitchFamily="18" charset="0"/>
                <a:ea typeface="Calibri" panose="020F0502020204030204" pitchFamily="34" charset="0"/>
                <a:cs typeface="Amatic SC" panose="00000500000000000000" pitchFamily="2" charset="-79"/>
              </a:rPr>
              <a:t>hello</a:t>
            </a:r>
            <a:r>
              <a:rPr lang="en-CA" sz="12500" b="1" dirty="0">
                <a:solidFill>
                  <a:srgbClr val="EAE2E3"/>
                </a:solidFill>
                <a:effectLst/>
                <a:latin typeface="Georgia" panose="02040502050405020303" pitchFamily="18" charset="0"/>
                <a:ea typeface="Calibri" panose="020F0502020204030204" pitchFamily="34" charset="0"/>
                <a:cs typeface="Amatic SC" panose="00000500000000000000" pitchFamily="2" charset="-79"/>
              </a:rPr>
              <a:t>!</a:t>
            </a:r>
            <a:endParaRPr lang="en-US" sz="12500" b="1" dirty="0">
              <a:solidFill>
                <a:srgbClr val="EAE2E3"/>
              </a:solidFill>
              <a:effectLst/>
              <a:latin typeface="Georgia" panose="02040502050405020303" pitchFamily="18" charset="0"/>
              <a:ea typeface="Calibri" panose="020F0502020204030204" pitchFamily="34" charset="0"/>
              <a:cs typeface="Amatic SC" panose="00000500000000000000" pitchFamily="2" charset="-79"/>
            </a:endParaRPr>
          </a:p>
        </p:txBody>
      </p:sp>
      <p:sp>
        <p:nvSpPr>
          <p:cNvPr id="30" name="Rectangle 29">
            <a:extLst>
              <a:ext uri="{FF2B5EF4-FFF2-40B4-BE49-F238E27FC236}">
                <a16:creationId xmlns:a16="http://schemas.microsoft.com/office/drawing/2014/main" id="{C57E6AFC-4EBD-4F77-B5AF-A5A64DC43FDA}"/>
              </a:ext>
            </a:extLst>
          </p:cNvPr>
          <p:cNvSpPr/>
          <p:nvPr/>
        </p:nvSpPr>
        <p:spPr>
          <a:xfrm>
            <a:off x="0" y="0"/>
            <a:ext cx="2895599" cy="9924424"/>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35">
            <a:extLst>
              <a:ext uri="{FF2B5EF4-FFF2-40B4-BE49-F238E27FC236}">
                <a16:creationId xmlns:a16="http://schemas.microsoft.com/office/drawing/2014/main" id="{6DDC1B13-2E7A-438C-86DA-AEECB022171C}"/>
              </a:ext>
            </a:extLst>
          </p:cNvPr>
          <p:cNvSpPr txBox="1"/>
          <p:nvPr/>
        </p:nvSpPr>
        <p:spPr>
          <a:xfrm>
            <a:off x="3153545" y="1903736"/>
            <a:ext cx="4739879" cy="5571557"/>
          </a:xfrm>
          <a:prstGeom prst="rect">
            <a:avLst/>
          </a:prstGeom>
          <a:noFill/>
          <a:ln>
            <a:noFill/>
          </a:ln>
          <a:effectLst/>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Welcome to our home! We’re delighted that you have chosen to stay with us while you are in Hideaway Bay. This area is very special to us, your hosts, as this is where we decided to retire, and now we are glad to share this area with you!</a:t>
            </a:r>
          </a:p>
          <a:p>
            <a:pPr marL="0" marR="0">
              <a:lnSpc>
                <a:spcPct val="150000"/>
              </a:lnSpc>
              <a:spcBef>
                <a:spcPts val="0"/>
              </a:spcBef>
              <a:spcAft>
                <a:spcPts val="0"/>
              </a:spcAft>
            </a:pPr>
            <a:r>
              <a:rPr lang="en-US" sz="14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You have full access to our house, as well as fresh towels, toiletries, and kitchen appliances etc. Please use eco-friendly settings where possible</a:t>
            </a:r>
          </a:p>
          <a:p>
            <a:pPr marL="0" marR="0">
              <a:lnSpc>
                <a:spcPct val="150000"/>
              </a:lnSpc>
              <a:spcBef>
                <a:spcPts val="0"/>
              </a:spcBef>
              <a:spcAft>
                <a:spcPts val="0"/>
              </a:spcAft>
            </a:pP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US" sz="14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You can contact us by phone if you need anything else while you’re here. Our number is 0435 125432 or what's app 0429 169448 if you have no mobile coverage. NB</a:t>
            </a:r>
            <a:r>
              <a:rPr lang="en-US" sz="1400" u="sng"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 Vodaphone has no coverage in Hideaway Bay</a:t>
            </a:r>
          </a:p>
          <a:p>
            <a:pPr marL="0" marR="0">
              <a:lnSpc>
                <a:spcPct val="150000"/>
              </a:lnSpc>
              <a:spcBef>
                <a:spcPts val="0"/>
              </a:spcBef>
              <a:spcAft>
                <a:spcPts val="0"/>
              </a:spcAft>
            </a:pPr>
            <a:r>
              <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We ask </a:t>
            </a:r>
            <a:r>
              <a:rPr lang="en-US" sz="14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that you respect our quiet community and keep noise levels to a minimum at night. No extra quests or parties are allowed under any circumstances, and you will be charged for any damages to the property. Please don’t smoke inside.</a:t>
            </a:r>
          </a:p>
          <a:p>
            <a:pPr marL="0" marR="0">
              <a:lnSpc>
                <a:spcPct val="150000"/>
              </a:lnSpc>
              <a:spcBef>
                <a:spcPts val="0"/>
              </a:spcBef>
              <a:spcAft>
                <a:spcPts val="0"/>
              </a:spcAft>
            </a:pPr>
            <a:r>
              <a:rPr lang="en-US" sz="14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Don’t forget to turn off the lights and AC and lock the house when you leave</a:t>
            </a:r>
          </a:p>
          <a:p>
            <a:pPr marL="0" marR="0">
              <a:lnSpc>
                <a:spcPct val="150000"/>
              </a:lnSpc>
              <a:spcBef>
                <a:spcPts val="0"/>
              </a:spcBef>
              <a:spcAft>
                <a:spcPts val="0"/>
              </a:spcAft>
            </a:pPr>
            <a:r>
              <a:rPr lang="en-CA" sz="1400" spc="15"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Enjoy your stay.</a:t>
            </a: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400" spc="15"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 </a:t>
            </a: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400" spc="15"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 </a:t>
            </a: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400" spc="15"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 </a:t>
            </a: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 </a:t>
            </a: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p:txBody>
      </p:sp>
      <p:sp>
        <p:nvSpPr>
          <p:cNvPr id="19" name="Text Box 57">
            <a:extLst>
              <a:ext uri="{FF2B5EF4-FFF2-40B4-BE49-F238E27FC236}">
                <a16:creationId xmlns:a16="http://schemas.microsoft.com/office/drawing/2014/main" id="{DDB115BE-D6DA-4E8E-8C88-3461CB7C0ADE}"/>
              </a:ext>
            </a:extLst>
          </p:cNvPr>
          <p:cNvSpPr txBox="1"/>
          <p:nvPr/>
        </p:nvSpPr>
        <p:spPr>
          <a:xfrm>
            <a:off x="3539287" y="8018536"/>
            <a:ext cx="2837542" cy="59332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CA" sz="2800" b="1" dirty="0">
                <a:solidFill>
                  <a:srgbClr val="207E7E"/>
                </a:solidFill>
                <a:latin typeface="Georgia" panose="02040502050405020303" pitchFamily="18" charset="0"/>
                <a:ea typeface="Calibri" panose="020F0502020204030204" pitchFamily="34" charset="0"/>
                <a:cs typeface="Amatic SC" panose="00000500000000000000" pitchFamily="2" charset="-79"/>
              </a:rPr>
              <a:t>Ally</a:t>
            </a:r>
            <a:endParaRPr lang="en-US" sz="2800" b="1" dirty="0">
              <a:solidFill>
                <a:srgbClr val="207E7E"/>
              </a:solidFill>
              <a:effectLst/>
              <a:latin typeface="Georgia" panose="02040502050405020303" pitchFamily="18" charset="0"/>
              <a:ea typeface="Calibri" panose="020F0502020204030204" pitchFamily="34" charset="0"/>
              <a:cs typeface="Amatic SC" panose="00000500000000000000" pitchFamily="2" charset="-79"/>
            </a:endParaRPr>
          </a:p>
        </p:txBody>
      </p:sp>
      <p:sp>
        <p:nvSpPr>
          <p:cNvPr id="25" name="Text Box 16">
            <a:extLst>
              <a:ext uri="{FF2B5EF4-FFF2-40B4-BE49-F238E27FC236}">
                <a16:creationId xmlns:a16="http://schemas.microsoft.com/office/drawing/2014/main" id="{1AA40BE6-4990-4BB7-9F1C-B369DFAC36A3}"/>
              </a:ext>
            </a:extLst>
          </p:cNvPr>
          <p:cNvSpPr txBox="1"/>
          <p:nvPr/>
        </p:nvSpPr>
        <p:spPr>
          <a:xfrm>
            <a:off x="3562279" y="8561588"/>
            <a:ext cx="2814550" cy="84771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1300" u="sng" dirty="0">
                <a:solidFill>
                  <a:srgbClr val="FE5A5F"/>
                </a:solidFill>
                <a:effectLst/>
                <a:latin typeface="Book Antiqua" panose="02040602050305030304" pitchFamily="18" charset="0"/>
                <a:ea typeface="Roboto Slab" pitchFamily="2" charset="0"/>
                <a:cs typeface="Open Sans Light" panose="020B0306030504020204" pitchFamily="34" charset="0"/>
              </a:rPr>
              <a:t>tranquillity@iprimus.com.au</a:t>
            </a:r>
            <a:endParaRPr lang="en-US" sz="1300" dirty="0">
              <a:solidFill>
                <a:srgbClr val="FE5A5F"/>
              </a:solidFill>
              <a:effectLst/>
              <a:latin typeface="Book Antiqua" panose="02040602050305030304" pitchFamily="18" charset="0"/>
              <a:ea typeface="Roboto Slab" pitchFamily="2" charset="0"/>
              <a:cs typeface="Open Sans Light" panose="020B0306030504020204" pitchFamily="34" charset="0"/>
            </a:endParaRPr>
          </a:p>
          <a:p>
            <a:pPr marL="0" marR="0">
              <a:lnSpc>
                <a:spcPct val="150000"/>
              </a:lnSpc>
              <a:spcBef>
                <a:spcPts val="0"/>
              </a:spcBef>
              <a:spcAft>
                <a:spcPts val="0"/>
              </a:spcAft>
            </a:pPr>
            <a:r>
              <a:rPr lang="en-US" sz="1300" dirty="0">
                <a:solidFill>
                  <a:srgbClr val="22344C"/>
                </a:solidFill>
                <a:latin typeface="Book Antiqua" panose="02040602050305030304" pitchFamily="18" charset="0"/>
                <a:ea typeface="Roboto Slab" pitchFamily="2" charset="0"/>
                <a:cs typeface="Open Sans Light" panose="020B0306030504020204" pitchFamily="34" charset="0"/>
              </a:rPr>
              <a:t>+61 435 125432</a:t>
            </a:r>
            <a:endParaRPr lang="en-US" sz="1300" dirty="0">
              <a:solidFill>
                <a:srgbClr val="22344C"/>
              </a:solidFill>
              <a:effectLst/>
              <a:latin typeface="Book Antiqua" panose="02040602050305030304" pitchFamily="18" charset="0"/>
              <a:ea typeface="Roboto Slab" pitchFamily="2" charset="0"/>
              <a:cs typeface="Open Sans Light" panose="020B0306030504020204" pitchFamily="34" charset="0"/>
            </a:endParaRPr>
          </a:p>
        </p:txBody>
      </p:sp>
      <p:sp>
        <p:nvSpPr>
          <p:cNvPr id="27" name="Text Box 22">
            <a:extLst>
              <a:ext uri="{FF2B5EF4-FFF2-40B4-BE49-F238E27FC236}">
                <a16:creationId xmlns:a16="http://schemas.microsoft.com/office/drawing/2014/main" id="{88798D1C-ED88-4313-9679-9EE94774E56E}"/>
              </a:ext>
            </a:extLst>
          </p:cNvPr>
          <p:cNvSpPr txBox="1"/>
          <p:nvPr/>
        </p:nvSpPr>
        <p:spPr>
          <a:xfrm>
            <a:off x="627644" y="4300010"/>
            <a:ext cx="2170970" cy="6888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a:spcBef>
                <a:spcPts val="0"/>
              </a:spcBef>
              <a:spcAft>
                <a:spcPts val="0"/>
              </a:spcAft>
            </a:pPr>
            <a:r>
              <a:rPr lang="hu-HU" b="1" spc="180" dirty="0">
                <a:solidFill>
                  <a:srgbClr val="207E7E"/>
                </a:solidFill>
                <a:effectLst/>
                <a:latin typeface="Georgia" panose="02040502050405020303" pitchFamily="18" charset="0"/>
                <a:ea typeface="Roboto Slab" pitchFamily="2" charset="0"/>
                <a:cs typeface="Open Sans SemiBold" panose="020B0706030804020204" pitchFamily="34" charset="0"/>
              </a:rPr>
              <a:t>Emergency Info</a:t>
            </a:r>
            <a:r>
              <a:rPr lang="en-AU" b="1" spc="180" dirty="0">
                <a:solidFill>
                  <a:srgbClr val="207E7E"/>
                </a:solidFill>
                <a:effectLst/>
                <a:latin typeface="Georgia" panose="02040502050405020303" pitchFamily="18" charset="0"/>
                <a:ea typeface="Roboto Slab" pitchFamily="2" charset="0"/>
                <a:cs typeface="Open Sans SemiBold" panose="020B0706030804020204" pitchFamily="34" charset="0"/>
              </a:rPr>
              <a:t> </a:t>
            </a:r>
          </a:p>
          <a:p>
            <a:pPr marL="0" marR="0">
              <a:spcBef>
                <a:spcPts val="0"/>
              </a:spcBef>
              <a:spcAft>
                <a:spcPts val="0"/>
              </a:spcAft>
            </a:pPr>
            <a:endParaRPr lang="en-US" b="1" dirty="0">
              <a:solidFill>
                <a:srgbClr val="207E7E"/>
              </a:solidFill>
              <a:effectLst/>
              <a:latin typeface="Georgia" panose="02040502050405020303" pitchFamily="18" charset="0"/>
              <a:ea typeface="Roboto Slab" pitchFamily="2" charset="0"/>
            </a:endParaRPr>
          </a:p>
        </p:txBody>
      </p:sp>
      <p:sp>
        <p:nvSpPr>
          <p:cNvPr id="31" name="Subtitle 2">
            <a:extLst>
              <a:ext uri="{FF2B5EF4-FFF2-40B4-BE49-F238E27FC236}">
                <a16:creationId xmlns:a16="http://schemas.microsoft.com/office/drawing/2014/main" id="{9BB5CB98-430E-48FC-A962-1144FCEF2D39}"/>
              </a:ext>
            </a:extLst>
          </p:cNvPr>
          <p:cNvSpPr txBox="1">
            <a:spLocks/>
          </p:cNvSpPr>
          <p:nvPr/>
        </p:nvSpPr>
        <p:spPr>
          <a:xfrm>
            <a:off x="596244" y="684713"/>
            <a:ext cx="2202370" cy="1693675"/>
          </a:xfrm>
          <a:prstGeom prst="rect">
            <a:avLst/>
          </a:prstGeom>
          <a:noFill/>
        </p:spPr>
        <p:txBody>
          <a:bodyPr vert="horz" lIns="91440" tIns="45720" rIns="91440" bIns="45720" rtlCol="0">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lnSpc>
                <a:spcPct val="100000"/>
              </a:lnSpc>
              <a:spcBef>
                <a:spcPts val="0"/>
              </a:spcBef>
            </a:pPr>
            <a:r>
              <a:rPr lang="en-AU" sz="4000" b="1" dirty="0">
                <a:solidFill>
                  <a:srgbClr val="84B4B5"/>
                </a:solidFill>
                <a:latin typeface="Georgia" panose="02040502050405020303" pitchFamily="18" charset="0"/>
              </a:rPr>
              <a:t>Ally</a:t>
            </a:r>
          </a:p>
          <a:p>
            <a:pPr algn="l">
              <a:lnSpc>
                <a:spcPct val="100000"/>
              </a:lnSpc>
              <a:spcBef>
                <a:spcPts val="0"/>
              </a:spcBef>
            </a:pPr>
            <a:r>
              <a:rPr lang="en-AU" sz="1800" b="1" dirty="0">
                <a:solidFill>
                  <a:srgbClr val="84B4B5"/>
                </a:solidFill>
                <a:latin typeface="Times New Roman" panose="02020603050405020304" pitchFamily="18" charset="0"/>
                <a:cs typeface="Times New Roman" panose="02020603050405020304" pitchFamily="18" charset="0"/>
              </a:rPr>
              <a:t>0435 125432</a:t>
            </a:r>
          </a:p>
          <a:p>
            <a:pPr algn="l">
              <a:lnSpc>
                <a:spcPct val="100000"/>
              </a:lnSpc>
              <a:spcBef>
                <a:spcPts val="0"/>
              </a:spcBef>
            </a:pPr>
            <a:r>
              <a:rPr lang="en-AU" sz="1050" b="1" dirty="0">
                <a:solidFill>
                  <a:srgbClr val="84B4B5"/>
                </a:solidFill>
                <a:latin typeface="Georgia" panose="02040502050405020303" pitchFamily="18" charset="0"/>
              </a:rPr>
              <a:t>tranquillity@iprimus.com.au</a:t>
            </a:r>
            <a:endParaRPr lang="en-US" sz="1050" b="1" dirty="0">
              <a:solidFill>
                <a:srgbClr val="84B4B5"/>
              </a:solidFill>
              <a:latin typeface="Georgia" panose="02040502050405020303" pitchFamily="18" charset="0"/>
            </a:endParaRPr>
          </a:p>
        </p:txBody>
      </p:sp>
      <p:sp>
        <p:nvSpPr>
          <p:cNvPr id="33" name="Text Box 21">
            <a:extLst>
              <a:ext uri="{FF2B5EF4-FFF2-40B4-BE49-F238E27FC236}">
                <a16:creationId xmlns:a16="http://schemas.microsoft.com/office/drawing/2014/main" id="{2F67C254-B996-41E6-AECF-57F94F136207}"/>
              </a:ext>
            </a:extLst>
          </p:cNvPr>
          <p:cNvSpPr txBox="1"/>
          <p:nvPr/>
        </p:nvSpPr>
        <p:spPr>
          <a:xfrm>
            <a:off x="643688" y="4838700"/>
            <a:ext cx="1866169" cy="499218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a:lnSpc>
                <a:spcPct val="150000"/>
              </a:lnSpc>
            </a:pPr>
            <a:r>
              <a:rPr lang="en-CA" sz="1300" b="1" dirty="0">
                <a:solidFill>
                  <a:srgbClr val="207E7E"/>
                </a:solidFill>
                <a:latin typeface="Times New Roman" panose="02020603050405020304" pitchFamily="18" charset="0"/>
                <a:ea typeface="Roboto Slab" pitchFamily="2" charset="0"/>
                <a:cs typeface="Times New Roman" panose="02020603050405020304" pitchFamily="18" charset="0"/>
              </a:rPr>
              <a:t>Closest Hospital:</a:t>
            </a:r>
            <a:endParaRPr lang="en-US" sz="1300" dirty="0">
              <a:solidFill>
                <a:srgbClr val="207E7E"/>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AU" sz="1300" dirty="0">
                <a:solidFill>
                  <a:srgbClr val="22344C"/>
                </a:solidFill>
                <a:latin typeface="Times New Roman" panose="02020603050405020304" pitchFamily="18" charset="0"/>
                <a:ea typeface="Roboto Slab" pitchFamily="2" charset="0"/>
                <a:cs typeface="Times New Roman" panose="02020603050405020304" pitchFamily="18" charset="0"/>
              </a:rPr>
              <a:t>Proserpine Hospital</a:t>
            </a:r>
          </a:p>
          <a:p>
            <a:pPr>
              <a:lnSpc>
                <a:spcPct val="150000"/>
              </a:lnSpc>
            </a:pPr>
            <a:r>
              <a:rPr lang="en-AU" sz="1300" dirty="0">
                <a:solidFill>
                  <a:srgbClr val="22344C"/>
                </a:solidFill>
                <a:latin typeface="Times New Roman" panose="02020603050405020304" pitchFamily="18" charset="0"/>
                <a:ea typeface="Roboto Slab" pitchFamily="2" charset="0"/>
                <a:cs typeface="Times New Roman" panose="02020603050405020304" pitchFamily="18" charset="0"/>
              </a:rPr>
              <a:t>26-32 Taylor Street</a:t>
            </a:r>
          </a:p>
          <a:p>
            <a:pPr>
              <a:lnSpc>
                <a:spcPct val="150000"/>
              </a:lnSpc>
            </a:pPr>
            <a:r>
              <a:rPr lang="en-AU" sz="1300" dirty="0">
                <a:solidFill>
                  <a:srgbClr val="22344C"/>
                </a:solidFill>
                <a:latin typeface="Times New Roman" panose="02020603050405020304" pitchFamily="18" charset="0"/>
                <a:ea typeface="Roboto Slab" pitchFamily="2" charset="0"/>
                <a:cs typeface="Times New Roman" panose="02020603050405020304" pitchFamily="18" charset="0"/>
              </a:rPr>
              <a:t>Proserpine QLD 4800</a:t>
            </a:r>
            <a:endParaRPr lang="en-US" sz="1300" dirty="0">
              <a:solidFill>
                <a:srgbClr val="22344C"/>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CA" sz="1300" dirty="0">
                <a:solidFill>
                  <a:srgbClr val="22344C"/>
                </a:solidFill>
                <a:latin typeface="Times New Roman" panose="02020603050405020304" pitchFamily="18" charset="0"/>
                <a:ea typeface="Roboto Slab" pitchFamily="2" charset="0"/>
                <a:cs typeface="Times New Roman" panose="02020603050405020304" pitchFamily="18" charset="0"/>
              </a:rPr>
              <a:t>07 4813 9400</a:t>
            </a:r>
          </a:p>
          <a:p>
            <a:pPr>
              <a:lnSpc>
                <a:spcPct val="150000"/>
              </a:lnSpc>
            </a:pPr>
            <a:r>
              <a:rPr lang="en-CA" sz="1300" dirty="0">
                <a:solidFill>
                  <a:srgbClr val="22344C"/>
                </a:solidFill>
                <a:latin typeface="Times New Roman" panose="02020603050405020304" pitchFamily="18" charset="0"/>
                <a:ea typeface="Roboto Slab" pitchFamily="2" charset="0"/>
                <a:cs typeface="Times New Roman" panose="02020603050405020304" pitchFamily="18" charset="0"/>
              </a:rPr>
              <a:t>Emergency Open 24/7</a:t>
            </a:r>
          </a:p>
          <a:p>
            <a:pPr>
              <a:lnSpc>
                <a:spcPct val="150000"/>
              </a:lnSpc>
            </a:pPr>
            <a:endParaRPr lang="en-US" sz="1300" dirty="0">
              <a:solidFill>
                <a:srgbClr val="22344C"/>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CA" sz="1300" b="1" dirty="0">
                <a:solidFill>
                  <a:srgbClr val="207E7E"/>
                </a:solidFill>
                <a:effectLst/>
                <a:latin typeface="Times New Roman" panose="02020603050405020304" pitchFamily="18" charset="0"/>
                <a:ea typeface="Roboto Slab" pitchFamily="2" charset="0"/>
                <a:cs typeface="Times New Roman" panose="02020603050405020304" pitchFamily="18" charset="0"/>
              </a:rPr>
              <a:t>Closest Police Station:</a:t>
            </a:r>
            <a:endParaRPr lang="en-US" sz="130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AU" sz="1300" dirty="0">
                <a:solidFill>
                  <a:srgbClr val="22344C"/>
                </a:solidFill>
                <a:effectLst/>
                <a:latin typeface="Times New Roman" panose="02020603050405020304" pitchFamily="18" charset="0"/>
                <a:ea typeface="Roboto Slab" pitchFamily="2" charset="0"/>
                <a:cs typeface="Times New Roman" panose="02020603050405020304" pitchFamily="18" charset="0"/>
              </a:rPr>
              <a:t>Proserpine Police Station</a:t>
            </a:r>
            <a:r>
              <a:rPr lang="en-US" sz="1300" dirty="0">
                <a:solidFill>
                  <a:srgbClr val="22344C"/>
                </a:solidFill>
                <a:latin typeface="Times New Roman" panose="02020603050405020304" pitchFamily="18" charset="0"/>
                <a:ea typeface="Roboto Slab" pitchFamily="2" charset="0"/>
                <a:cs typeface="Times New Roman" panose="02020603050405020304" pitchFamily="18" charset="0"/>
              </a:rPr>
              <a:t>,</a:t>
            </a:r>
          </a:p>
          <a:p>
            <a:pPr marL="0" marR="0">
              <a:lnSpc>
                <a:spcPct val="150000"/>
              </a:lnSpc>
              <a:spcBef>
                <a:spcPts val="0"/>
              </a:spcBef>
              <a:spcAft>
                <a:spcPts val="0"/>
              </a:spcAft>
            </a:pPr>
            <a:r>
              <a:rPr lang="en-US" sz="1300" dirty="0">
                <a:solidFill>
                  <a:srgbClr val="22344C"/>
                </a:solidFill>
                <a:effectLst/>
                <a:latin typeface="Times New Roman" panose="02020603050405020304" pitchFamily="18" charset="0"/>
                <a:ea typeface="Roboto Slab" pitchFamily="2" charset="0"/>
                <a:cs typeface="Times New Roman" panose="02020603050405020304" pitchFamily="18" charset="0"/>
              </a:rPr>
              <a:t>18 Mill St</a:t>
            </a:r>
          </a:p>
          <a:p>
            <a:pPr marL="0" marR="0">
              <a:lnSpc>
                <a:spcPct val="150000"/>
              </a:lnSpc>
              <a:spcBef>
                <a:spcPts val="0"/>
              </a:spcBef>
              <a:spcAft>
                <a:spcPts val="0"/>
              </a:spcAft>
            </a:pPr>
            <a:r>
              <a:rPr lang="en-US" sz="1300" dirty="0">
                <a:solidFill>
                  <a:srgbClr val="22344C"/>
                </a:solidFill>
                <a:latin typeface="Times New Roman" panose="02020603050405020304" pitchFamily="18" charset="0"/>
                <a:ea typeface="Roboto Slab" pitchFamily="2" charset="0"/>
                <a:cs typeface="Times New Roman" panose="02020603050405020304" pitchFamily="18" charset="0"/>
              </a:rPr>
              <a:t>Proserpine QLD 4800</a:t>
            </a:r>
          </a:p>
          <a:p>
            <a:pPr marL="0" marR="0">
              <a:lnSpc>
                <a:spcPct val="150000"/>
              </a:lnSpc>
              <a:spcBef>
                <a:spcPts val="0"/>
              </a:spcBef>
              <a:spcAft>
                <a:spcPts val="0"/>
              </a:spcAft>
            </a:pPr>
            <a:r>
              <a:rPr lang="en-US" sz="1300" dirty="0">
                <a:solidFill>
                  <a:srgbClr val="22344C"/>
                </a:solidFill>
                <a:effectLst/>
                <a:latin typeface="Times New Roman" panose="02020603050405020304" pitchFamily="18" charset="0"/>
                <a:ea typeface="Roboto Slab" pitchFamily="2" charset="0"/>
                <a:cs typeface="Times New Roman" panose="02020603050405020304" pitchFamily="18" charset="0"/>
              </a:rPr>
              <a:t>07 49459666</a:t>
            </a:r>
            <a:endParaRPr lang="ro-RO" sz="1300" dirty="0">
              <a:solidFill>
                <a:srgbClr val="22344C"/>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endParaRPr lang="ro-RO" sz="1300" dirty="0">
              <a:solidFill>
                <a:srgbClr val="22344C"/>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CA" sz="1300" spc="15" dirty="0">
                <a:solidFill>
                  <a:srgbClr val="22344C"/>
                </a:solidFill>
                <a:latin typeface="Times New Roman" panose="02020603050405020304" pitchFamily="18" charset="0"/>
                <a:ea typeface="Roboto Slab" pitchFamily="2" charset="0"/>
                <a:cs typeface="Times New Roman" panose="02020603050405020304" pitchFamily="18" charset="0"/>
              </a:rPr>
              <a:t> </a:t>
            </a:r>
          </a:p>
          <a:p>
            <a:pPr marL="0" marR="0">
              <a:lnSpc>
                <a:spcPct val="150000"/>
              </a:lnSpc>
              <a:spcBef>
                <a:spcPts val="0"/>
              </a:spcBef>
              <a:spcAft>
                <a:spcPts val="0"/>
              </a:spcAft>
            </a:pPr>
            <a:endParaRPr lang="en-US" sz="1300" dirty="0">
              <a:solidFill>
                <a:srgbClr val="22344C"/>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300" dirty="0">
                <a:solidFill>
                  <a:srgbClr val="22344C"/>
                </a:solidFill>
                <a:effectLst/>
                <a:latin typeface="Times New Roman" panose="02020603050405020304" pitchFamily="18" charset="0"/>
                <a:ea typeface="Roboto Slab" pitchFamily="2" charset="0"/>
                <a:cs typeface="Times New Roman" panose="02020603050405020304" pitchFamily="18" charset="0"/>
              </a:rPr>
              <a:t> </a:t>
            </a:r>
            <a:endParaRPr lang="en-US" sz="1300" dirty="0">
              <a:solidFill>
                <a:srgbClr val="22344C"/>
              </a:solidFill>
              <a:effectLst/>
              <a:latin typeface="Times New Roman" panose="02020603050405020304" pitchFamily="18" charset="0"/>
              <a:ea typeface="Roboto Slab" pitchFamily="2" charset="0"/>
              <a:cs typeface="Times New Roman" panose="02020603050405020304" pitchFamily="18" charset="0"/>
            </a:endParaRPr>
          </a:p>
        </p:txBody>
      </p:sp>
      <p:sp>
        <p:nvSpPr>
          <p:cNvPr id="20" name="Rectangle 19">
            <a:extLst>
              <a:ext uri="{FF2B5EF4-FFF2-40B4-BE49-F238E27FC236}">
                <a16:creationId xmlns:a16="http://schemas.microsoft.com/office/drawing/2014/main" id="{5C68455A-4EFB-4902-AC1C-8BF964003A02}"/>
              </a:ext>
            </a:extLst>
          </p:cNvPr>
          <p:cNvSpPr/>
          <p:nvPr/>
        </p:nvSpPr>
        <p:spPr>
          <a:xfrm>
            <a:off x="2895599" y="9890270"/>
            <a:ext cx="5334001" cy="625330"/>
          </a:xfrm>
          <a:prstGeom prst="rect">
            <a:avLst/>
          </a:prstGeom>
          <a:solidFill>
            <a:srgbClr val="84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F66246E-4EF3-4C9A-8C39-C871D9DC0CE0}"/>
              </a:ext>
            </a:extLst>
          </p:cNvPr>
          <p:cNvSpPr/>
          <p:nvPr/>
        </p:nvSpPr>
        <p:spPr>
          <a:xfrm>
            <a:off x="0" y="9890270"/>
            <a:ext cx="2895599" cy="625330"/>
          </a:xfrm>
          <a:prstGeom prst="rect">
            <a:avLst/>
          </a:prstGeom>
          <a:solidFill>
            <a:srgbClr val="D6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536">
            <a:extLst>
              <a:ext uri="{FF2B5EF4-FFF2-40B4-BE49-F238E27FC236}">
                <a16:creationId xmlns:a16="http://schemas.microsoft.com/office/drawing/2014/main" id="{E39C209E-8220-411C-8B76-B9397A087013}"/>
              </a:ext>
            </a:extLst>
          </p:cNvPr>
          <p:cNvSpPr txBox="1"/>
          <p:nvPr/>
        </p:nvSpPr>
        <p:spPr>
          <a:xfrm>
            <a:off x="1" y="10078952"/>
            <a:ext cx="2895598" cy="232908"/>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ts val="1800"/>
              </a:lnSpc>
              <a:spcBef>
                <a:spcPts val="0"/>
              </a:spcBef>
              <a:spcAft>
                <a:spcPts val="0"/>
              </a:spcAft>
            </a:pPr>
            <a:r>
              <a:rPr lang="en-CA" sz="1100" dirty="0">
                <a:solidFill>
                  <a:schemeClr val="bg1"/>
                </a:solidFill>
                <a:effectLst/>
                <a:latin typeface="Times New Roman" panose="02020603050405020304" pitchFamily="18" charset="0"/>
                <a:ea typeface="Roboto Slab" pitchFamily="2" charset="0"/>
                <a:cs typeface="Times New Roman" panose="02020603050405020304" pitchFamily="18" charset="0"/>
              </a:rPr>
              <a:t>www.airbnb.com/rooms/566832741027411834</a:t>
            </a:r>
            <a:endParaRPr lang="en-US" sz="1100" dirty="0">
              <a:solidFill>
                <a:schemeClr val="bg1"/>
              </a:solidFill>
              <a:effectLst/>
              <a:latin typeface="Times New Roman" panose="02020603050405020304" pitchFamily="18" charset="0"/>
              <a:ea typeface="Roboto Slab" pitchFamily="2" charset="0"/>
              <a:cs typeface="Times New Roman" panose="02020603050405020304" pitchFamily="18" charset="0"/>
            </a:endParaRPr>
          </a:p>
        </p:txBody>
      </p:sp>
      <p:pic>
        <p:nvPicPr>
          <p:cNvPr id="3" name="Picture 2" descr="A person smiling for the camera&#10;&#10;Description automatically generated with low confidence">
            <a:extLst>
              <a:ext uri="{FF2B5EF4-FFF2-40B4-BE49-F238E27FC236}">
                <a16:creationId xmlns:a16="http://schemas.microsoft.com/office/drawing/2014/main" id="{6DD7EF18-F7F9-4863-A4CA-0A9B7A0EC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76" y="1903736"/>
            <a:ext cx="2362108" cy="2241746"/>
          </a:xfrm>
          <a:prstGeom prst="rect">
            <a:avLst/>
          </a:prstGeom>
        </p:spPr>
      </p:pic>
    </p:spTree>
    <p:extLst>
      <p:ext uri="{BB962C8B-B14F-4D97-AF65-F5344CB8AC3E}">
        <p14:creationId xmlns:p14="http://schemas.microsoft.com/office/powerpoint/2010/main" val="299594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C450E3-2E27-4436-9CC9-B17AF442CC6B}"/>
              </a:ext>
            </a:extLst>
          </p:cNvPr>
          <p:cNvSpPr/>
          <p:nvPr/>
        </p:nvSpPr>
        <p:spPr>
          <a:xfrm>
            <a:off x="5332703" y="5935"/>
            <a:ext cx="2895599" cy="9890270"/>
          </a:xfrm>
          <a:prstGeom prst="rect">
            <a:avLst/>
          </a:prstGeom>
          <a:solidFill>
            <a:srgbClr val="E0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B01C732-5688-4574-BA42-60F0DB3137A6}"/>
              </a:ext>
            </a:extLst>
          </p:cNvPr>
          <p:cNvSpPr/>
          <p:nvPr/>
        </p:nvSpPr>
        <p:spPr>
          <a:xfrm>
            <a:off x="5331405" y="9890270"/>
            <a:ext cx="2909543" cy="625330"/>
          </a:xfrm>
          <a:prstGeom prst="rect">
            <a:avLst/>
          </a:prstGeom>
          <a:solidFill>
            <a:srgbClr val="84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BF2CFD1-ACC4-4B3B-8A4B-612A165F029E}"/>
              </a:ext>
            </a:extLst>
          </p:cNvPr>
          <p:cNvSpPr/>
          <p:nvPr/>
        </p:nvSpPr>
        <p:spPr>
          <a:xfrm>
            <a:off x="0" y="9896205"/>
            <a:ext cx="5331405" cy="619394"/>
          </a:xfrm>
          <a:prstGeom prst="rect">
            <a:avLst/>
          </a:prstGeom>
          <a:solidFill>
            <a:srgbClr val="D6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A77AE4D8-5D30-4D96-85A2-C5F4303481AC}"/>
              </a:ext>
            </a:extLst>
          </p:cNvPr>
          <p:cNvPicPr>
            <a:picLocks noChangeAspect="1"/>
          </p:cNvPicPr>
          <p:nvPr/>
        </p:nvPicPr>
        <p:blipFill rotWithShape="1">
          <a:blip r:embed="rId3">
            <a:extLst>
              <a:ext uri="{28A0092B-C50C-407E-A947-70E740481C1C}">
                <a14:useLocalDpi xmlns:a14="http://schemas.microsoft.com/office/drawing/2010/main" val="0"/>
              </a:ext>
            </a:extLst>
          </a:blip>
          <a:srcRect l="27458" t="657" r="25516" b="10462"/>
          <a:stretch/>
        </p:blipFill>
        <p:spPr>
          <a:xfrm>
            <a:off x="5340323" y="-70216"/>
            <a:ext cx="2889277" cy="3644689"/>
          </a:xfrm>
          <a:prstGeom prst="rect">
            <a:avLst/>
          </a:prstGeom>
        </p:spPr>
      </p:pic>
      <p:sp>
        <p:nvSpPr>
          <p:cNvPr id="31" name="Text Box 536">
            <a:extLst>
              <a:ext uri="{FF2B5EF4-FFF2-40B4-BE49-F238E27FC236}">
                <a16:creationId xmlns:a16="http://schemas.microsoft.com/office/drawing/2014/main" id="{A3ECD8C2-9724-4F34-999A-759DE584AFD3}"/>
              </a:ext>
            </a:extLst>
          </p:cNvPr>
          <p:cNvSpPr txBox="1"/>
          <p:nvPr/>
        </p:nvSpPr>
        <p:spPr>
          <a:xfrm>
            <a:off x="5318759" y="10077060"/>
            <a:ext cx="2895598" cy="343232"/>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ts val="1800"/>
              </a:lnSpc>
              <a:spcBef>
                <a:spcPts val="0"/>
              </a:spcBef>
              <a:spcAft>
                <a:spcPts val="0"/>
              </a:spcAft>
            </a:pPr>
            <a:r>
              <a:rPr lang="en-CA" sz="1300" dirty="0">
                <a:solidFill>
                  <a:srgbClr val="E0ECEC"/>
                </a:solidFill>
                <a:effectLst/>
                <a:latin typeface="Times New Roman" panose="02020603050405020304" pitchFamily="18" charset="0"/>
                <a:ea typeface="Roboto Slab" pitchFamily="2" charset="0"/>
                <a:cs typeface="Times New Roman" panose="02020603050405020304" pitchFamily="18" charset="0"/>
              </a:rPr>
              <a:t>www.airbnb.com/rooms/</a:t>
            </a:r>
            <a:r>
              <a:rPr lang="en-CA" sz="1050" dirty="0">
                <a:solidFill>
                  <a:schemeClr val="bg1"/>
                </a:solidFill>
                <a:effectLst/>
                <a:latin typeface="Times New Roman" panose="02020603050405020304" pitchFamily="18" charset="0"/>
                <a:ea typeface="Roboto Slab" pitchFamily="2" charset="0"/>
                <a:cs typeface="Times New Roman" panose="02020603050405020304" pitchFamily="18" charset="0"/>
              </a:rPr>
              <a:t>566832741027411834</a:t>
            </a:r>
            <a:endParaRPr lang="en-US" sz="1050" dirty="0">
              <a:solidFill>
                <a:schemeClr val="bg1"/>
              </a:solidFill>
              <a:effectLst/>
              <a:latin typeface="Times New Roman" panose="02020603050405020304" pitchFamily="18" charset="0"/>
              <a:ea typeface="Roboto Slab" pitchFamily="2" charset="0"/>
              <a:cs typeface="Times New Roman" panose="02020603050405020304" pitchFamily="18" charset="0"/>
            </a:endParaRPr>
          </a:p>
        </p:txBody>
      </p:sp>
      <p:sp>
        <p:nvSpPr>
          <p:cNvPr id="19" name="Text Box 22">
            <a:extLst>
              <a:ext uri="{FF2B5EF4-FFF2-40B4-BE49-F238E27FC236}">
                <a16:creationId xmlns:a16="http://schemas.microsoft.com/office/drawing/2014/main" id="{62CCF2BD-34A7-458C-90DC-C9B16C1DB9EB}"/>
              </a:ext>
            </a:extLst>
          </p:cNvPr>
          <p:cNvSpPr txBox="1"/>
          <p:nvPr/>
        </p:nvSpPr>
        <p:spPr>
          <a:xfrm>
            <a:off x="5854701" y="4998898"/>
            <a:ext cx="2133600" cy="57563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a:spcBef>
                <a:spcPts val="0"/>
              </a:spcBef>
              <a:spcAft>
                <a:spcPts val="0"/>
              </a:spcAft>
            </a:pPr>
            <a:r>
              <a:rPr lang="en-US" b="1" spc="180" dirty="0">
                <a:solidFill>
                  <a:srgbClr val="207E7E"/>
                </a:solidFill>
                <a:effectLst/>
                <a:latin typeface="Georgia" panose="02040502050405020303" pitchFamily="18" charset="0"/>
                <a:ea typeface="Open Sans SemiBold" panose="020B0706030804020204" pitchFamily="34" charset="0"/>
                <a:cs typeface="Open Sans SemiBold" panose="020B0706030804020204" pitchFamily="34" charset="0"/>
              </a:rPr>
              <a:t>House rules:</a:t>
            </a:r>
            <a:endParaRPr lang="en-US" b="1" dirty="0">
              <a:solidFill>
                <a:srgbClr val="207E7E"/>
              </a:solidFill>
              <a:effectLst/>
              <a:latin typeface="Georgia" panose="02040502050405020303" pitchFamily="18" charset="0"/>
              <a:ea typeface="Calibri" panose="020F0502020204030204" pitchFamily="34" charset="0"/>
            </a:endParaRPr>
          </a:p>
        </p:txBody>
      </p:sp>
      <p:sp>
        <p:nvSpPr>
          <p:cNvPr id="20" name="Text Box 26">
            <a:extLst>
              <a:ext uri="{FF2B5EF4-FFF2-40B4-BE49-F238E27FC236}">
                <a16:creationId xmlns:a16="http://schemas.microsoft.com/office/drawing/2014/main" id="{B68ECB42-825F-45B6-B75F-8B415E799A64}"/>
              </a:ext>
            </a:extLst>
          </p:cNvPr>
          <p:cNvSpPr txBox="1"/>
          <p:nvPr/>
        </p:nvSpPr>
        <p:spPr>
          <a:xfrm>
            <a:off x="5854701" y="5516703"/>
            <a:ext cx="1799576" cy="43360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82880" indent="-182880">
              <a:lnSpc>
                <a:spcPct val="112000"/>
              </a:lnSpc>
              <a:buFont typeface="Arial" panose="020B0604020202020204" pitchFamily="34" charset="0"/>
              <a:buChar char="•"/>
            </a:pPr>
            <a:r>
              <a:rPr lang="en-CA" sz="1400" dirty="0">
                <a:solidFill>
                  <a:srgbClr val="595959"/>
                </a:solidFill>
                <a:effectLst/>
                <a:latin typeface="Times New Roman" panose="02020603050405020304" pitchFamily="18" charset="0"/>
                <a:ea typeface="Roboto Slab" pitchFamily="2" charset="0"/>
                <a:cs typeface="Times New Roman" panose="02020603050405020304" pitchFamily="18" charset="0"/>
              </a:rPr>
              <a:t>No smoking</a:t>
            </a:r>
          </a:p>
          <a:p>
            <a:pPr marL="182880" indent="-182880">
              <a:lnSpc>
                <a:spcPct val="112000"/>
              </a:lnSpc>
              <a:buFont typeface="Arial" panose="020B0604020202020204" pitchFamily="34" charset="0"/>
              <a:buChar char="•"/>
            </a:pPr>
            <a:endParaRPr lang="en-US" sz="1400" dirty="0">
              <a:effectLst/>
              <a:latin typeface="Times New Roman" panose="02020603050405020304" pitchFamily="18" charset="0"/>
              <a:ea typeface="Roboto Slab" pitchFamily="2" charset="0"/>
              <a:cs typeface="Times New Roman" panose="02020603050405020304" pitchFamily="18" charset="0"/>
            </a:endParaRPr>
          </a:p>
          <a:p>
            <a:pPr marL="182880" indent="-182880">
              <a:lnSpc>
                <a:spcPct val="112000"/>
              </a:lnSpc>
              <a:buFont typeface="Arial" panose="020B0604020202020204" pitchFamily="34" charset="0"/>
              <a:buChar char="•"/>
            </a:pPr>
            <a:r>
              <a:rPr lang="en-CA" sz="1400" dirty="0">
                <a:solidFill>
                  <a:srgbClr val="595959"/>
                </a:solidFill>
                <a:effectLst/>
                <a:latin typeface="Times New Roman" panose="02020603050405020304" pitchFamily="18" charset="0"/>
                <a:ea typeface="Roboto Slab" pitchFamily="2" charset="0"/>
                <a:cs typeface="Times New Roman" panose="02020603050405020304" pitchFamily="18" charset="0"/>
              </a:rPr>
              <a:t>No parties or events</a:t>
            </a:r>
          </a:p>
          <a:p>
            <a:pPr marL="182880" indent="-182880">
              <a:lnSpc>
                <a:spcPct val="112000"/>
              </a:lnSpc>
              <a:buFont typeface="Arial" panose="020B0604020202020204" pitchFamily="34" charset="0"/>
              <a:buChar char="•"/>
            </a:pPr>
            <a:endParaRPr lang="en-US" sz="1400" dirty="0">
              <a:effectLst/>
              <a:latin typeface="Times New Roman" panose="02020603050405020304" pitchFamily="18" charset="0"/>
              <a:ea typeface="Roboto Slab" pitchFamily="2" charset="0"/>
              <a:cs typeface="Times New Roman" panose="02020603050405020304" pitchFamily="18" charset="0"/>
            </a:endParaRPr>
          </a:p>
          <a:p>
            <a:pPr marL="182880" indent="-182880">
              <a:lnSpc>
                <a:spcPct val="112000"/>
              </a:lnSpc>
              <a:buFont typeface="Arial" panose="020B0604020202020204" pitchFamily="34" charset="0"/>
              <a:buChar char="•"/>
            </a:pPr>
            <a:r>
              <a:rPr lang="en-CA" sz="1400" dirty="0">
                <a:solidFill>
                  <a:srgbClr val="595959"/>
                </a:solidFill>
                <a:effectLst/>
                <a:latin typeface="Times New Roman" panose="02020603050405020304" pitchFamily="18" charset="0"/>
                <a:ea typeface="Roboto Slab" pitchFamily="2" charset="0"/>
                <a:cs typeface="Times New Roman" panose="02020603050405020304" pitchFamily="18" charset="0"/>
              </a:rPr>
              <a:t>Please take your rubbish to the Tip when you leave</a:t>
            </a:r>
          </a:p>
          <a:p>
            <a:pPr marL="182880" indent="-182880">
              <a:lnSpc>
                <a:spcPct val="112000"/>
              </a:lnSpc>
              <a:buFont typeface="Arial" panose="020B0604020202020204" pitchFamily="34" charset="0"/>
              <a:buChar char="•"/>
            </a:pPr>
            <a:endParaRPr lang="en-US" sz="1400" dirty="0">
              <a:effectLst/>
              <a:latin typeface="Times New Roman" panose="02020603050405020304" pitchFamily="18" charset="0"/>
              <a:ea typeface="Roboto Slab" pitchFamily="2" charset="0"/>
              <a:cs typeface="Times New Roman" panose="02020603050405020304" pitchFamily="18" charset="0"/>
            </a:endParaRPr>
          </a:p>
          <a:p>
            <a:pPr marL="182880" indent="-182880">
              <a:lnSpc>
                <a:spcPct val="112000"/>
              </a:lnSpc>
              <a:buFont typeface="Arial" panose="020B0604020202020204" pitchFamily="34" charset="0"/>
              <a:buChar char="•"/>
            </a:pPr>
            <a:r>
              <a:rPr lang="en-CA" sz="1400" dirty="0">
                <a:solidFill>
                  <a:srgbClr val="595959"/>
                </a:solidFill>
                <a:effectLst/>
                <a:latin typeface="Times New Roman" panose="02020603050405020304" pitchFamily="18" charset="0"/>
                <a:ea typeface="Roboto Slab" pitchFamily="2" charset="0"/>
                <a:cs typeface="Times New Roman" panose="02020603050405020304" pitchFamily="18" charset="0"/>
              </a:rPr>
              <a:t>Please respect our neighbors and reduce noise</a:t>
            </a:r>
          </a:p>
          <a:p>
            <a:pPr marL="182880" indent="-182880">
              <a:lnSpc>
                <a:spcPct val="112000"/>
              </a:lnSpc>
              <a:buFont typeface="Arial" panose="020B0604020202020204" pitchFamily="34" charset="0"/>
              <a:buChar char="•"/>
            </a:pPr>
            <a:endParaRPr lang="en-US" sz="1400" dirty="0">
              <a:effectLst/>
              <a:latin typeface="Times New Roman" panose="02020603050405020304" pitchFamily="18" charset="0"/>
              <a:ea typeface="Roboto Slab" pitchFamily="2" charset="0"/>
              <a:cs typeface="Times New Roman" panose="02020603050405020304" pitchFamily="18" charset="0"/>
            </a:endParaRPr>
          </a:p>
          <a:p>
            <a:pPr marL="182880" indent="-182880">
              <a:lnSpc>
                <a:spcPct val="112000"/>
              </a:lnSpc>
              <a:buFont typeface="Arial" panose="020B0604020202020204" pitchFamily="34" charset="0"/>
              <a:buChar char="•"/>
            </a:pPr>
            <a:r>
              <a:rPr lang="en-CA" sz="1400" dirty="0">
                <a:solidFill>
                  <a:srgbClr val="595959"/>
                </a:solidFill>
                <a:effectLst/>
                <a:latin typeface="Times New Roman" panose="02020603050405020304" pitchFamily="18" charset="0"/>
                <a:ea typeface="Roboto Slab" pitchFamily="2" charset="0"/>
                <a:cs typeface="Times New Roman" panose="02020603050405020304" pitchFamily="18" charset="0"/>
              </a:rPr>
              <a:t>No animals</a:t>
            </a:r>
          </a:p>
          <a:p>
            <a:pPr marL="182880" indent="-182880">
              <a:lnSpc>
                <a:spcPct val="112000"/>
              </a:lnSpc>
              <a:buFont typeface="Arial" panose="020B0604020202020204" pitchFamily="34" charset="0"/>
              <a:buChar char="•"/>
            </a:pPr>
            <a:endParaRPr lang="en-US" sz="1400" dirty="0">
              <a:effectLst/>
              <a:latin typeface="Times New Roman" panose="02020603050405020304" pitchFamily="18" charset="0"/>
              <a:ea typeface="Roboto Slab" pitchFamily="2" charset="0"/>
              <a:cs typeface="Times New Roman" panose="02020603050405020304" pitchFamily="18" charset="0"/>
            </a:endParaRPr>
          </a:p>
          <a:p>
            <a:pPr marL="182880" indent="-182880">
              <a:lnSpc>
                <a:spcPct val="112000"/>
              </a:lnSpc>
              <a:buFont typeface="Arial" panose="020B0604020202020204" pitchFamily="34" charset="0"/>
              <a:buChar char="•"/>
            </a:pPr>
            <a:r>
              <a:rPr lang="en-CA" sz="1400" dirty="0">
                <a:solidFill>
                  <a:srgbClr val="595959"/>
                </a:solidFill>
                <a:effectLst/>
                <a:latin typeface="Times New Roman" panose="02020603050405020304" pitchFamily="18" charset="0"/>
                <a:ea typeface="Roboto Slab" pitchFamily="2" charset="0"/>
                <a:cs typeface="Times New Roman" panose="02020603050405020304" pitchFamily="18" charset="0"/>
              </a:rPr>
              <a:t>Please conserve our tank water </a:t>
            </a:r>
          </a:p>
          <a:p>
            <a:pPr marL="182880" indent="-182880">
              <a:lnSpc>
                <a:spcPct val="112000"/>
              </a:lnSpc>
              <a:buFont typeface="Arial" panose="020B0604020202020204" pitchFamily="34" charset="0"/>
              <a:buChar char="•"/>
            </a:pPr>
            <a:endParaRPr lang="en-US" sz="1400" dirty="0">
              <a:effectLst/>
              <a:latin typeface="Times New Roman" panose="02020603050405020304" pitchFamily="18" charset="0"/>
              <a:ea typeface="Roboto Slab" pitchFamily="2" charset="0"/>
              <a:cs typeface="Times New Roman" panose="02020603050405020304" pitchFamily="18" charset="0"/>
            </a:endParaRPr>
          </a:p>
          <a:p>
            <a:pPr marL="182880" indent="-182880">
              <a:lnSpc>
                <a:spcPct val="112000"/>
              </a:lnSpc>
              <a:buFont typeface="Arial" panose="020B0604020202020204" pitchFamily="34" charset="0"/>
              <a:buChar char="•"/>
            </a:pPr>
            <a:r>
              <a:rPr lang="en-CA" sz="1400" dirty="0">
                <a:solidFill>
                  <a:srgbClr val="595959"/>
                </a:solidFill>
                <a:effectLst/>
                <a:latin typeface="Times New Roman" panose="02020603050405020304" pitchFamily="18" charset="0"/>
                <a:ea typeface="Roboto Slab" pitchFamily="2" charset="0"/>
                <a:cs typeface="Times New Roman" panose="02020603050405020304" pitchFamily="18" charset="0"/>
              </a:rPr>
              <a:t>8 guest's max</a:t>
            </a:r>
          </a:p>
          <a:p>
            <a:pPr marR="0" lvl="0">
              <a:lnSpc>
                <a:spcPct val="112000"/>
              </a:lnSpc>
              <a:spcBef>
                <a:spcPts val="0"/>
              </a:spcBef>
              <a:spcAft>
                <a:spcPts val="0"/>
              </a:spcAft>
            </a:pPr>
            <a:endParaRPr lang="en-CA" sz="1400" dirty="0">
              <a:solidFill>
                <a:srgbClr val="595959"/>
              </a:solidFill>
              <a:latin typeface="Times New Roman" panose="02020603050405020304" pitchFamily="18" charset="0"/>
              <a:ea typeface="Open Sans Light" panose="020B0306030504020204" pitchFamily="34" charset="0"/>
              <a:cs typeface="Times New Roman" panose="02020603050405020304" pitchFamily="18" charset="0"/>
            </a:endParaRPr>
          </a:p>
        </p:txBody>
      </p:sp>
      <p:sp>
        <p:nvSpPr>
          <p:cNvPr id="22" name="Text Box 57">
            <a:extLst>
              <a:ext uri="{FF2B5EF4-FFF2-40B4-BE49-F238E27FC236}">
                <a16:creationId xmlns:a16="http://schemas.microsoft.com/office/drawing/2014/main" id="{EE6BA462-CE6D-450C-93CD-9D24D072A747}"/>
              </a:ext>
            </a:extLst>
          </p:cNvPr>
          <p:cNvSpPr txBox="1"/>
          <p:nvPr/>
        </p:nvSpPr>
        <p:spPr>
          <a:xfrm>
            <a:off x="384597" y="543573"/>
            <a:ext cx="4250681" cy="112997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CA" sz="6000" b="1" dirty="0">
                <a:solidFill>
                  <a:srgbClr val="D6C5C8"/>
                </a:solidFill>
                <a:effectLst/>
                <a:latin typeface="Georgia" panose="02040502050405020303" pitchFamily="18" charset="0"/>
                <a:ea typeface="Calibri" panose="020F0502020204030204" pitchFamily="34" charset="0"/>
                <a:cs typeface="Amatic SC" panose="00000500000000000000" pitchFamily="2" charset="-79"/>
              </a:rPr>
              <a:t>Check in</a:t>
            </a:r>
            <a:endParaRPr lang="en-US" sz="6000" b="1" dirty="0">
              <a:solidFill>
                <a:srgbClr val="D6C5C8"/>
              </a:solidFill>
              <a:effectLst/>
              <a:latin typeface="Georgia" panose="02040502050405020303" pitchFamily="18" charset="0"/>
              <a:ea typeface="Calibri" panose="020F0502020204030204" pitchFamily="34" charset="0"/>
              <a:cs typeface="Amatic SC" panose="00000500000000000000" pitchFamily="2" charset="-79"/>
            </a:endParaRPr>
          </a:p>
        </p:txBody>
      </p:sp>
      <p:sp>
        <p:nvSpPr>
          <p:cNvPr id="23" name="Text Box 148">
            <a:extLst>
              <a:ext uri="{FF2B5EF4-FFF2-40B4-BE49-F238E27FC236}">
                <a16:creationId xmlns:a16="http://schemas.microsoft.com/office/drawing/2014/main" id="{999E1F6A-40EF-4C9C-8B84-69E5E916E5DA}"/>
              </a:ext>
            </a:extLst>
          </p:cNvPr>
          <p:cNvSpPr txBox="1"/>
          <p:nvPr/>
        </p:nvSpPr>
        <p:spPr>
          <a:xfrm>
            <a:off x="517412" y="3121737"/>
            <a:ext cx="4250681" cy="1419627"/>
          </a:xfrm>
          <a:prstGeom prst="rect">
            <a:avLst/>
          </a:prstGeom>
          <a:noFill/>
          <a:ln>
            <a:noFill/>
          </a:ln>
          <a:effectLst/>
          <a:extLst>
            <a:ext uri="{FAA26D3D-D897-4be2-8F04-BA451C77F1D7}">
              <ma14:placeholderFlag xmlns:arto="http://schemas.microsoft.com/office/word/2006/arto" xmlns:wp="http://schemas.openxmlformats.org/drawingml/2006/wordprocessingDrawing" xmlns:wp14="http://schemas.microsoft.com/office/word/2010/wordprocessingDrawing"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 uri="{C572A759-6A51-4108-AA02-DFA0A04FC94B}">
              <ma14:wrappingTextBoxFlag xmlns:arto="http://schemas.microsoft.com/office/word/2006/arto" xmlns:wp="http://schemas.openxmlformats.org/drawingml/2006/wordprocessingDrawing" xmlns:wp14="http://schemas.microsoft.com/office/word/2010/wordprocessingDrawing"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R="0" lvl="0">
              <a:lnSpc>
                <a:spcPct val="150000"/>
              </a:lnSpc>
              <a:spcBef>
                <a:spcPts val="0"/>
              </a:spcBef>
              <a:spcAft>
                <a:spcPts val="0"/>
              </a:spcAft>
            </a:pPr>
            <a:r>
              <a:rPr lang="en-CA" sz="1400" b="1" dirty="0">
                <a:solidFill>
                  <a:srgbClr val="AE8C91"/>
                </a:solidFill>
                <a:latin typeface="Times New Roman" panose="02020603050405020304" pitchFamily="18" charset="0"/>
                <a:cs typeface="Times New Roman" panose="02020603050405020304" pitchFamily="18" charset="0"/>
              </a:rPr>
              <a:t>Additional notes:</a:t>
            </a:r>
            <a:r>
              <a:rPr lang="en-CA" sz="1400" dirty="0">
                <a:latin typeface="Times New Roman" panose="02020603050405020304" pitchFamily="18" charset="0"/>
                <a:cs typeface="Times New Roman" panose="02020603050405020304" pitchFamily="18" charset="0"/>
              </a:rPr>
              <a:t> Check in time is any time after 3pm. Please message or communicate with us if you are going to arrive earlier and we may be able to accommodate you. There is free off-street parking when you arrive. </a:t>
            </a: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p:txBody>
      </p:sp>
      <p:sp>
        <p:nvSpPr>
          <p:cNvPr id="27" name="Text Box 33">
            <a:extLst>
              <a:ext uri="{FF2B5EF4-FFF2-40B4-BE49-F238E27FC236}">
                <a16:creationId xmlns:a16="http://schemas.microsoft.com/office/drawing/2014/main" id="{2EDAC807-0C30-4A98-8FEA-EEA65CC274BB}"/>
              </a:ext>
            </a:extLst>
          </p:cNvPr>
          <p:cNvSpPr txBox="1"/>
          <p:nvPr/>
        </p:nvSpPr>
        <p:spPr>
          <a:xfrm>
            <a:off x="523734" y="1532965"/>
            <a:ext cx="4083834" cy="1316646"/>
          </a:xfrm>
          <a:prstGeom prst="rect">
            <a:avLst/>
          </a:prstGeom>
          <a:noFill/>
          <a:ln>
            <a:noFill/>
          </a:ln>
          <a:effectLst/>
          <a:extLst>
            <a:ext uri="{FAA26D3D-D897-4be2-8F04-BA451C77F1D7}">
              <ma14:placeholderFlag xmlns:arto="http://schemas.microsoft.com/office/word/2006/arto" xmlns:wp="http://schemas.openxmlformats.org/drawingml/2006/wordprocessingDrawing" xmlns:wp14="http://schemas.microsoft.com/office/word/2010/wordprocessingDrawing"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 uri="{C572A759-6A51-4108-AA02-DFA0A04FC94B}">
              <ma14:wrappingTextBoxFlag xmlns:arto="http://schemas.microsoft.com/office/word/2006/arto" xmlns:wp="http://schemas.openxmlformats.org/drawingml/2006/wordprocessingDrawing" xmlns:wp14="http://schemas.microsoft.com/office/word/2010/wordprocessingDrawing"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50000"/>
              </a:lnSpc>
            </a:pPr>
            <a:r>
              <a:rPr lang="en-US" sz="1400" b="1" cap="all" spc="180" dirty="0">
                <a:solidFill>
                  <a:srgbClr val="AE8C91"/>
                </a:solidFill>
                <a:latin typeface="Times New Roman" panose="02020603050405020304" pitchFamily="18" charset="0"/>
                <a:ea typeface="Roboto Slab" pitchFamily="2" charset="0"/>
                <a:cs typeface="Times New Roman" panose="02020603050405020304" pitchFamily="18" charset="0"/>
              </a:rPr>
              <a:t>Tranquillity by the Sea</a:t>
            </a:r>
            <a:endParaRPr lang="en-US" sz="1400" dirty="0">
              <a:solidFill>
                <a:srgbClr val="AE8C91"/>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US" sz="14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49 Gloucester Ave, Hideaway Bay</a:t>
            </a:r>
          </a:p>
          <a:p>
            <a:pPr>
              <a:lnSpc>
                <a:spcPct val="150000"/>
              </a:lnSpc>
            </a:pPr>
            <a:r>
              <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QLD 4800 Australia</a:t>
            </a:r>
          </a:p>
          <a:p>
            <a:pPr>
              <a:lnSpc>
                <a:spcPct val="150000"/>
              </a:lnSpc>
            </a:pPr>
            <a:endParaRPr lang="en-US" sz="14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endParaRPr>
          </a:p>
          <a:p>
            <a:pPr>
              <a:lnSpc>
                <a:spcPct val="150000"/>
              </a:lnSpc>
            </a:pP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p:txBody>
      </p:sp>
      <p:sp>
        <p:nvSpPr>
          <p:cNvPr id="28" name="Text Box 20">
            <a:extLst>
              <a:ext uri="{FF2B5EF4-FFF2-40B4-BE49-F238E27FC236}">
                <a16:creationId xmlns:a16="http://schemas.microsoft.com/office/drawing/2014/main" id="{B7EE5B09-E748-43C1-9AC5-524E59A7B8DB}"/>
              </a:ext>
            </a:extLst>
          </p:cNvPr>
          <p:cNvSpPr txBox="1"/>
          <p:nvPr/>
        </p:nvSpPr>
        <p:spPr>
          <a:xfrm>
            <a:off x="434282" y="6107521"/>
            <a:ext cx="4244361" cy="273688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en-CA"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Check out is prior to 10am. We do our best to accommodate late check-outs, so please get in touch with us if you need that. No need to clean before you leave, but we would appreciate the dishes placed in the dishwasher and turned on, but if you damage the home in any way, you may be charged up to $500 for damages.</a:t>
            </a:r>
            <a:endParaRPr lang="en-US" sz="14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400" b="1" dirty="0">
                <a:solidFill>
                  <a:srgbClr val="207E7E"/>
                </a:solidFill>
                <a:effectLst/>
                <a:latin typeface="Times New Roman" panose="02020603050405020304" pitchFamily="18" charset="0"/>
                <a:ea typeface="Roboto Slab" pitchFamily="2" charset="0"/>
                <a:cs typeface="Times New Roman" panose="02020603050405020304" pitchFamily="18" charset="0"/>
              </a:rPr>
              <a:t>Cancellations: </a:t>
            </a:r>
            <a:r>
              <a:rPr lang="en-CA"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rPr>
              <a:t>Cancel up to 7 days before to get a 50% refund. Service fees are refunded when cancellation happens before check-in and within 48 hours of booking.</a:t>
            </a:r>
            <a:endParaRPr lang="en-US" sz="1400" dirty="0">
              <a:solidFill>
                <a:schemeClr val="bg2">
                  <a:lumMod val="25000"/>
                </a:schemeClr>
              </a:solidFill>
              <a:effectLst/>
              <a:latin typeface="Times New Roman" panose="02020603050405020304" pitchFamily="18" charset="0"/>
              <a:ea typeface="Roboto Slab" pitchFamily="2" charset="0"/>
              <a:cs typeface="Times New Roman" panose="02020603050405020304" pitchFamily="18" charset="0"/>
            </a:endParaRPr>
          </a:p>
        </p:txBody>
      </p:sp>
      <p:sp>
        <p:nvSpPr>
          <p:cNvPr id="30" name="Text Box 57">
            <a:extLst>
              <a:ext uri="{FF2B5EF4-FFF2-40B4-BE49-F238E27FC236}">
                <a16:creationId xmlns:a16="http://schemas.microsoft.com/office/drawing/2014/main" id="{CC9DA144-F7C6-463D-8A5B-7AA124351CA6}"/>
              </a:ext>
            </a:extLst>
          </p:cNvPr>
          <p:cNvSpPr txBox="1"/>
          <p:nvPr/>
        </p:nvSpPr>
        <p:spPr>
          <a:xfrm>
            <a:off x="392717" y="4813490"/>
            <a:ext cx="4743436" cy="111317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CA" sz="6000" b="1" dirty="0">
                <a:solidFill>
                  <a:srgbClr val="84B4B5"/>
                </a:solidFill>
                <a:effectLst/>
                <a:latin typeface="Georgia" panose="02040502050405020303" pitchFamily="18" charset="0"/>
                <a:ea typeface="Calibri" panose="020F0502020204030204" pitchFamily="34" charset="0"/>
                <a:cs typeface="Amatic SC" panose="00000500000000000000" pitchFamily="2" charset="-79"/>
              </a:rPr>
              <a:t>Check out</a:t>
            </a:r>
            <a:endParaRPr lang="en-US" sz="6000" b="1" dirty="0">
              <a:solidFill>
                <a:srgbClr val="84B4B5"/>
              </a:solidFill>
              <a:effectLst/>
              <a:latin typeface="Georgia" panose="02040502050405020303" pitchFamily="18" charset="0"/>
              <a:ea typeface="Calibri" panose="020F0502020204030204" pitchFamily="34" charset="0"/>
              <a:cs typeface="Amatic SC" panose="00000500000000000000" pitchFamily="2" charset="-79"/>
            </a:endParaRPr>
          </a:p>
        </p:txBody>
      </p:sp>
      <p:sp>
        <p:nvSpPr>
          <p:cNvPr id="21" name="Text Box 536">
            <a:extLst>
              <a:ext uri="{FF2B5EF4-FFF2-40B4-BE49-F238E27FC236}">
                <a16:creationId xmlns:a16="http://schemas.microsoft.com/office/drawing/2014/main" id="{5F360E34-F2A3-47D4-B5BB-878B0AB4A393}"/>
              </a:ext>
            </a:extLst>
          </p:cNvPr>
          <p:cNvSpPr txBox="1"/>
          <p:nvPr/>
        </p:nvSpPr>
        <p:spPr>
          <a:xfrm>
            <a:off x="5922525" y="4287608"/>
            <a:ext cx="1914358" cy="711290"/>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ts val="1800"/>
              </a:lnSpc>
              <a:spcBef>
                <a:spcPts val="0"/>
              </a:spcBef>
              <a:spcAft>
                <a:spcPts val="0"/>
              </a:spcAft>
            </a:pPr>
            <a:r>
              <a:rPr lang="en-CA" sz="1300" dirty="0">
                <a:solidFill>
                  <a:srgbClr val="207E7E"/>
                </a:solidFill>
                <a:latin typeface="Times New Roman" panose="02020603050405020304" pitchFamily="18" charset="0"/>
                <a:ea typeface="Roboto Slab" pitchFamily="2" charset="0"/>
                <a:cs typeface="Times New Roman" panose="02020603050405020304" pitchFamily="18" charset="0"/>
              </a:rPr>
              <a:t>n</a:t>
            </a:r>
            <a:r>
              <a:rPr lang="en-CA" sz="1300" dirty="0">
                <a:solidFill>
                  <a:srgbClr val="207E7E"/>
                </a:solidFill>
                <a:effectLst/>
                <a:latin typeface="Times New Roman" panose="02020603050405020304" pitchFamily="18" charset="0"/>
                <a:ea typeface="Roboto Slab" pitchFamily="2" charset="0"/>
                <a:cs typeface="Times New Roman" panose="02020603050405020304" pitchFamily="18" charset="0"/>
              </a:rPr>
              <a:t>etwork: tranquillty_2.4G</a:t>
            </a:r>
            <a:endParaRPr lang="en-CA" sz="1300" b="1"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0" marR="0">
              <a:lnSpc>
                <a:spcPts val="1800"/>
              </a:lnSpc>
              <a:spcBef>
                <a:spcPts val="0"/>
              </a:spcBef>
              <a:spcAft>
                <a:spcPts val="0"/>
              </a:spcAft>
            </a:pPr>
            <a:r>
              <a:rPr lang="en-CA" sz="1200" dirty="0">
                <a:solidFill>
                  <a:srgbClr val="207E7E"/>
                </a:solidFill>
                <a:effectLst/>
                <a:latin typeface="Times New Roman" panose="02020603050405020304" pitchFamily="18" charset="0"/>
                <a:ea typeface="Roboto Slab" pitchFamily="2" charset="0"/>
                <a:cs typeface="Times New Roman" panose="02020603050405020304" pitchFamily="18" charset="0"/>
              </a:rPr>
              <a:t>p</a:t>
            </a:r>
            <a:r>
              <a:rPr lang="en-CA" sz="1200" dirty="0">
                <a:solidFill>
                  <a:srgbClr val="207E7E"/>
                </a:solidFill>
                <a:latin typeface="Times New Roman" panose="02020603050405020304" pitchFamily="18" charset="0"/>
                <a:ea typeface="Roboto Slab" pitchFamily="2" charset="0"/>
                <a:cs typeface="Times New Roman" panose="02020603050405020304" pitchFamily="18" charset="0"/>
              </a:rPr>
              <a:t>assword</a:t>
            </a:r>
            <a:r>
              <a:rPr lang="en-CA" sz="1300" dirty="0">
                <a:solidFill>
                  <a:srgbClr val="207E7E"/>
                </a:solidFill>
                <a:latin typeface="Times New Roman" panose="02020603050405020304" pitchFamily="18" charset="0"/>
                <a:ea typeface="Roboto Slab" pitchFamily="2" charset="0"/>
                <a:cs typeface="Times New Roman" panose="02020603050405020304" pitchFamily="18" charset="0"/>
              </a:rPr>
              <a:t>: welcome2022</a:t>
            </a:r>
            <a:endParaRPr lang="en-US" sz="1300" b="1"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p:txBody>
      </p:sp>
      <p:sp>
        <p:nvSpPr>
          <p:cNvPr id="15" name="Text Box 22">
            <a:extLst>
              <a:ext uri="{FF2B5EF4-FFF2-40B4-BE49-F238E27FC236}">
                <a16:creationId xmlns:a16="http://schemas.microsoft.com/office/drawing/2014/main" id="{803E852C-BBE2-4162-8E02-7A8B47A2DCE2}"/>
              </a:ext>
            </a:extLst>
          </p:cNvPr>
          <p:cNvSpPr txBox="1"/>
          <p:nvPr/>
        </p:nvSpPr>
        <p:spPr>
          <a:xfrm>
            <a:off x="5854701" y="3830074"/>
            <a:ext cx="2170970" cy="7112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a:spcBef>
                <a:spcPts val="0"/>
              </a:spcBef>
              <a:spcAft>
                <a:spcPts val="0"/>
              </a:spcAft>
            </a:pPr>
            <a:r>
              <a:rPr lang="en-US" b="1" spc="180" dirty="0">
                <a:solidFill>
                  <a:srgbClr val="AE8C91"/>
                </a:solidFill>
                <a:effectLst/>
                <a:latin typeface="Georgia" panose="02040502050405020303" pitchFamily="18" charset="0"/>
                <a:ea typeface="Roboto Slab" pitchFamily="2" charset="0"/>
                <a:cs typeface="Open Sans SemiBold" panose="020B0706030804020204" pitchFamily="34" charset="0"/>
              </a:rPr>
              <a:t>Wi-Fi </a:t>
            </a:r>
            <a:r>
              <a:rPr lang="hu-HU" b="1" spc="180" dirty="0">
                <a:solidFill>
                  <a:srgbClr val="AE8C91"/>
                </a:solidFill>
                <a:effectLst/>
                <a:latin typeface="Georgia" panose="02040502050405020303" pitchFamily="18" charset="0"/>
                <a:ea typeface="Roboto Slab" pitchFamily="2" charset="0"/>
                <a:cs typeface="Open Sans SemiBold" panose="020B0706030804020204" pitchFamily="34" charset="0"/>
              </a:rPr>
              <a:t>Info</a:t>
            </a:r>
            <a:endParaRPr lang="en-US" b="1" dirty="0">
              <a:solidFill>
                <a:srgbClr val="AE8C91"/>
              </a:solidFill>
              <a:effectLst/>
              <a:latin typeface="Georgia" panose="02040502050405020303" pitchFamily="18" charset="0"/>
              <a:ea typeface="Roboto Slab" pitchFamily="2" charset="0"/>
            </a:endParaRPr>
          </a:p>
        </p:txBody>
      </p:sp>
    </p:spTree>
    <p:extLst>
      <p:ext uri="{BB962C8B-B14F-4D97-AF65-F5344CB8AC3E}">
        <p14:creationId xmlns:p14="http://schemas.microsoft.com/office/powerpoint/2010/main" val="203079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8">
            <a:extLst>
              <a:ext uri="{FF2B5EF4-FFF2-40B4-BE49-F238E27FC236}">
                <a16:creationId xmlns:a16="http://schemas.microsoft.com/office/drawing/2014/main" id="{9E4C112A-6A28-454A-944C-CD3B1A73382F}"/>
              </a:ext>
            </a:extLst>
          </p:cNvPr>
          <p:cNvSpPr txBox="1"/>
          <p:nvPr/>
        </p:nvSpPr>
        <p:spPr>
          <a:xfrm>
            <a:off x="3400425" y="1941242"/>
            <a:ext cx="4544287" cy="4481623"/>
          </a:xfrm>
          <a:prstGeom prst="rect">
            <a:avLst/>
          </a:prstGeom>
          <a:noFill/>
          <a:ln>
            <a:noFill/>
          </a:ln>
          <a:effectLst/>
          <a:extLst>
            <a:ext uri="{FAA26D3D-D897-4be2-8F04-BA451C77F1D7}">
              <ma14:placeholderFlag xmlns:arto="http://schemas.microsoft.com/office/word/2006/arto" xmlns:wp="http://schemas.openxmlformats.org/drawingml/2006/wordprocessingDrawing" xmlns:wp14="http://schemas.microsoft.com/office/word/2010/wordprocessingDrawing"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 uri="{C572A759-6A51-4108-AA02-DFA0A04FC94B}">
              <ma14:wrappingTextBoxFlag xmlns:arto="http://schemas.microsoft.com/office/word/2006/arto" xmlns:wp="http://schemas.openxmlformats.org/drawingml/2006/wordprocessingDrawing" xmlns:wp14="http://schemas.microsoft.com/office/word/2010/wordprocessingDrawing"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50000"/>
              </a:lnSpc>
            </a:pPr>
            <a:r>
              <a:rPr lang="en-US" sz="1200" b="1" cap="all" spc="180" dirty="0">
                <a:solidFill>
                  <a:srgbClr val="207E7E"/>
                </a:solidFill>
                <a:latin typeface="Times New Roman" panose="02020603050405020304" pitchFamily="18" charset="0"/>
                <a:ea typeface="Roboto Slab" pitchFamily="2" charset="0"/>
                <a:cs typeface="Times New Roman" panose="02020603050405020304" pitchFamily="18" charset="0"/>
              </a:rPr>
              <a:t>Hideaway bay Bowls club</a:t>
            </a:r>
            <a:endParaRPr lang="en-US" sz="1200" b="1" dirty="0">
              <a:solidFill>
                <a:srgbClr val="84B4B5"/>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AU" sz="12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Come meet the locals for barefoot bowls and a BBQ afterwards. Friday Night from 4.-30pm</a:t>
            </a:r>
            <a:endParaRPr lang="en-US" sz="1200" b="1" cap="all" spc="180" dirty="0">
              <a:solidFill>
                <a:srgbClr val="91A09C"/>
              </a:solidFill>
              <a:latin typeface="Times New Roman" panose="02020603050405020304" pitchFamily="18" charset="0"/>
              <a:ea typeface="Roboto Slab" pitchFamily="2" charset="0"/>
              <a:cs typeface="Times New Roman" panose="02020603050405020304" pitchFamily="18" charset="0"/>
            </a:endParaRPr>
          </a:p>
          <a:p>
            <a:pPr>
              <a:lnSpc>
                <a:spcPct val="150000"/>
              </a:lnSpc>
            </a:pPr>
            <a:endParaRPr lang="en-US" sz="1200" b="1" cap="all" spc="180" dirty="0">
              <a:solidFill>
                <a:srgbClr val="207E7E"/>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US" sz="1200" b="1" cap="all" spc="180" dirty="0">
                <a:solidFill>
                  <a:srgbClr val="207E7E"/>
                </a:solidFill>
                <a:latin typeface="Times New Roman" panose="02020603050405020304" pitchFamily="18" charset="0"/>
                <a:ea typeface="Roboto Slab" pitchFamily="2" charset="0"/>
                <a:cs typeface="Times New Roman" panose="02020603050405020304" pitchFamily="18" charset="0"/>
              </a:rPr>
              <a:t>Dingo beach boat hire</a:t>
            </a:r>
            <a:endParaRPr lang="en-US" sz="1200" b="1" cap="all" spc="180" dirty="0">
              <a:solidFill>
                <a:srgbClr val="84B4B5"/>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CA" sz="1200" dirty="0">
                <a:solidFill>
                  <a:schemeClr val="bg2">
                    <a:lumMod val="25000"/>
                  </a:schemeClr>
                </a:solidFill>
                <a:latin typeface="Times New Roman" panose="02020603050405020304" pitchFamily="18" charset="0"/>
                <a:ea typeface="Open Sans Light" panose="020B0306030504020204" pitchFamily="34" charset="0"/>
                <a:cs typeface="Times New Roman" panose="02020603050405020304" pitchFamily="18" charset="0"/>
              </a:rPr>
              <a:t>Hire one of  Duncan's kayaks and explore our tropical waters.</a:t>
            </a:r>
          </a:p>
          <a:p>
            <a:pPr>
              <a:lnSpc>
                <a:spcPct val="150000"/>
              </a:lnSpc>
            </a:pPr>
            <a:endParaRPr lang="en-CA" sz="1200" dirty="0">
              <a:latin typeface="Times New Roman" panose="02020603050405020304" pitchFamily="18" charset="0"/>
              <a:ea typeface="Open Sans Light" panose="020B0306030504020204" pitchFamily="34" charset="0"/>
              <a:cs typeface="Times New Roman" panose="02020603050405020304" pitchFamily="18" charset="0"/>
            </a:endParaRPr>
          </a:p>
          <a:p>
            <a:pPr>
              <a:lnSpc>
                <a:spcPct val="150000"/>
              </a:lnSpc>
            </a:pPr>
            <a:r>
              <a:rPr lang="en-US" sz="1200" b="1" cap="all" spc="180" dirty="0">
                <a:solidFill>
                  <a:srgbClr val="207E7E"/>
                </a:solidFill>
                <a:latin typeface="Times New Roman" panose="02020603050405020304" pitchFamily="18" charset="0"/>
                <a:ea typeface="Roboto Slab" pitchFamily="2" charset="0"/>
                <a:cs typeface="Times New Roman" panose="02020603050405020304" pitchFamily="18" charset="0"/>
              </a:rPr>
              <a:t>Fishing </a:t>
            </a:r>
            <a:endParaRPr lang="en-US" sz="1200" b="1" cap="all" spc="180" dirty="0">
              <a:solidFill>
                <a:srgbClr val="84B4B5"/>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CA" sz="12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Bring you own boat, try you luck at the close islands or venture a bit further to the Shoals or Outer Reef. Or book a day out with Reel Addiction Sport Fishing Charters</a:t>
            </a:r>
          </a:p>
          <a:p>
            <a:pPr>
              <a:lnSpc>
                <a:spcPct val="150000"/>
              </a:lnSpc>
            </a:pPr>
            <a:endParaRPr lang="en-US" sz="1200" b="1" cap="all" spc="180" dirty="0">
              <a:solidFill>
                <a:srgbClr val="91A09C"/>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US" sz="1200" b="1" cap="all" spc="180" dirty="0">
                <a:solidFill>
                  <a:srgbClr val="207E7E"/>
                </a:solidFill>
                <a:latin typeface="Times New Roman" panose="02020603050405020304" pitchFamily="18" charset="0"/>
                <a:ea typeface="Roboto Slab" pitchFamily="2" charset="0"/>
                <a:cs typeface="Times New Roman" panose="02020603050405020304" pitchFamily="18" charset="0"/>
              </a:rPr>
              <a:t>Go for a walk on the sand.</a:t>
            </a:r>
            <a:endParaRPr lang="en-US" sz="1200" b="1" cap="all" spc="180" dirty="0">
              <a:solidFill>
                <a:srgbClr val="84B4B5"/>
              </a:solidFill>
              <a:latin typeface="Times New Roman" panose="02020603050405020304" pitchFamily="18" charset="0"/>
              <a:ea typeface="Roboto Slab" pitchFamily="2" charset="0"/>
              <a:cs typeface="Times New Roman" panose="02020603050405020304" pitchFamily="18" charset="0"/>
            </a:endParaRPr>
          </a:p>
          <a:p>
            <a:pPr>
              <a:lnSpc>
                <a:spcPct val="150000"/>
              </a:lnSpc>
            </a:pPr>
            <a:r>
              <a:rPr lang="en-CA" sz="1200" dirty="0">
                <a:solidFill>
                  <a:schemeClr val="bg2">
                    <a:lumMod val="25000"/>
                  </a:schemeClr>
                </a:solidFill>
                <a:latin typeface="Times New Roman" panose="02020603050405020304" pitchFamily="18" charset="0"/>
                <a:ea typeface="Roboto Slab" pitchFamily="2" charset="0"/>
                <a:cs typeface="Times New Roman" panose="02020603050405020304" pitchFamily="18" charset="0"/>
              </a:rPr>
              <a:t>The Beach at Hideaway Bay is a lovely sandy beach over 1.5km long. Covering the beachfront area along the main street Gloucester Ave, directly opposite “Tranquillity” by the Sea..</a:t>
            </a:r>
            <a:endParaRPr lang="en-US" sz="1200" dirty="0">
              <a:latin typeface="Times New Roman" panose="02020603050405020304" pitchFamily="18" charset="0"/>
              <a:ea typeface="Roboto Slab" pitchFamily="2" charset="0"/>
              <a:cs typeface="Times New Roman" panose="02020603050405020304" pitchFamily="18" charset="0"/>
            </a:endParaRPr>
          </a:p>
        </p:txBody>
      </p:sp>
      <p:sp>
        <p:nvSpPr>
          <p:cNvPr id="21" name="Subtitle 2">
            <a:extLst>
              <a:ext uri="{FF2B5EF4-FFF2-40B4-BE49-F238E27FC236}">
                <a16:creationId xmlns:a16="http://schemas.microsoft.com/office/drawing/2014/main" id="{F1E6C2DA-0A4D-4FAA-84D2-9DABA2CEDBC6}"/>
              </a:ext>
            </a:extLst>
          </p:cNvPr>
          <p:cNvSpPr txBox="1">
            <a:spLocks/>
          </p:cNvSpPr>
          <p:nvPr/>
        </p:nvSpPr>
        <p:spPr>
          <a:xfrm>
            <a:off x="3685309" y="6397507"/>
            <a:ext cx="3131127" cy="1070094"/>
          </a:xfrm>
          <a:prstGeom prst="rect">
            <a:avLst/>
          </a:prstGeom>
          <a:noFill/>
        </p:spPr>
        <p:txBody>
          <a:bodyPr vert="horz" lIns="91440" tIns="45720" rIns="91440" bIns="45720" rtlCol="0">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US" sz="6000" b="1" dirty="0">
                <a:solidFill>
                  <a:srgbClr val="84B4B5"/>
                </a:solidFill>
                <a:latin typeface="Georgia" panose="02040502050405020303" pitchFamily="18" charset="0"/>
              </a:rPr>
              <a:t>Food &amp;</a:t>
            </a:r>
          </a:p>
        </p:txBody>
      </p:sp>
      <p:sp>
        <p:nvSpPr>
          <p:cNvPr id="23" name="Text Box 472">
            <a:extLst>
              <a:ext uri="{FF2B5EF4-FFF2-40B4-BE49-F238E27FC236}">
                <a16:creationId xmlns:a16="http://schemas.microsoft.com/office/drawing/2014/main" id="{20976275-4D8A-404E-B932-036D6EE4CC86}"/>
              </a:ext>
            </a:extLst>
          </p:cNvPr>
          <p:cNvSpPr txBox="1"/>
          <p:nvPr/>
        </p:nvSpPr>
        <p:spPr>
          <a:xfrm>
            <a:off x="3643763" y="8140596"/>
            <a:ext cx="1482434" cy="1486434"/>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171450" marR="0" indent="-171450">
              <a:spcBef>
                <a:spcPts val="0"/>
              </a:spcBef>
              <a:spcAft>
                <a:spcPts val="0"/>
              </a:spcAft>
              <a:buFont typeface="Arial" panose="020B0604020202020204" pitchFamily="34" charset="0"/>
              <a:buChar char="•"/>
            </a:pPr>
            <a:r>
              <a:rPr lang="en-AU" sz="1200" cap="all" spc="180" dirty="0">
                <a:solidFill>
                  <a:srgbClr val="207E7E"/>
                </a:solidFill>
                <a:latin typeface="Times New Roman" panose="02020603050405020304" pitchFamily="18" charset="0"/>
                <a:ea typeface="Roboto Slab" pitchFamily="2" charset="0"/>
                <a:cs typeface="Times New Roman" panose="02020603050405020304" pitchFamily="18" charset="0"/>
              </a:rPr>
              <a:t>Cape Gloucester resort</a:t>
            </a:r>
            <a:endParaRPr lang="en-US"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endParaRPr lang="en-US" sz="120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AU"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rPr>
              <a:t>Dingo beach hotel</a:t>
            </a:r>
            <a:endParaRPr lang="en-US"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endParaRPr lang="en-US" sz="120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AU"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rPr>
              <a:t>Montes reef resort</a:t>
            </a:r>
            <a:endParaRPr lang="en-US" sz="120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p:txBody>
      </p:sp>
      <p:sp>
        <p:nvSpPr>
          <p:cNvPr id="24" name="Text Box 473">
            <a:extLst>
              <a:ext uri="{FF2B5EF4-FFF2-40B4-BE49-F238E27FC236}">
                <a16:creationId xmlns:a16="http://schemas.microsoft.com/office/drawing/2014/main" id="{26CB5705-0594-4CA0-B96A-6C6CEDA9D70F}"/>
              </a:ext>
            </a:extLst>
          </p:cNvPr>
          <p:cNvSpPr txBox="1"/>
          <p:nvPr/>
        </p:nvSpPr>
        <p:spPr>
          <a:xfrm>
            <a:off x="5874361" y="8147855"/>
            <a:ext cx="2184616" cy="1653369"/>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R="0">
              <a:spcBef>
                <a:spcPts val="0"/>
              </a:spcBef>
              <a:spcAft>
                <a:spcPts val="0"/>
              </a:spcAft>
            </a:pPr>
            <a:r>
              <a:rPr lang="en-US"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rPr>
              <a:t>Gloucester Ave Hideaway Bay</a:t>
            </a:r>
          </a:p>
          <a:p>
            <a:pPr marR="0">
              <a:spcBef>
                <a:spcPts val="0"/>
              </a:spcBef>
              <a:spcAft>
                <a:spcPts val="0"/>
              </a:spcAft>
            </a:pPr>
            <a:endParaRPr lang="en-US"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R="0">
              <a:spcBef>
                <a:spcPts val="0"/>
              </a:spcBef>
              <a:spcAft>
                <a:spcPts val="0"/>
              </a:spcAft>
            </a:pPr>
            <a:endParaRPr lang="en-US"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R="0">
              <a:spcBef>
                <a:spcPts val="0"/>
              </a:spcBef>
              <a:spcAft>
                <a:spcPts val="0"/>
              </a:spcAft>
            </a:pPr>
            <a:r>
              <a:rPr lang="en-US"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rPr>
              <a:t>1 Diecke Crescent dingo beach</a:t>
            </a:r>
          </a:p>
          <a:p>
            <a:pPr marL="171450" marR="0" indent="-171450">
              <a:spcBef>
                <a:spcPts val="0"/>
              </a:spcBef>
              <a:spcAft>
                <a:spcPts val="0"/>
              </a:spcAft>
              <a:buFont typeface="Arial" panose="020B0604020202020204" pitchFamily="34" charset="0"/>
              <a:buChar char="•"/>
            </a:pPr>
            <a:endParaRPr lang="en-US" sz="1200" cap="all" spc="180" dirty="0">
              <a:solidFill>
                <a:srgbClr val="207E7E"/>
              </a:solidFill>
              <a:latin typeface="Times New Roman" panose="02020603050405020304" pitchFamily="18" charset="0"/>
              <a:ea typeface="Roboto Slab" pitchFamily="2" charset="0"/>
              <a:cs typeface="Times New Roman" panose="02020603050405020304" pitchFamily="18" charset="0"/>
            </a:endParaRPr>
          </a:p>
          <a:p>
            <a:pPr marR="0">
              <a:spcBef>
                <a:spcPts val="0"/>
              </a:spcBef>
              <a:spcAft>
                <a:spcPts val="0"/>
              </a:spcAft>
            </a:pPr>
            <a:r>
              <a:rPr lang="en-US" sz="1200" cap="all" spc="180" dirty="0">
                <a:solidFill>
                  <a:srgbClr val="207E7E"/>
                </a:solidFill>
                <a:effectLst/>
                <a:latin typeface="Times New Roman" panose="02020603050405020304" pitchFamily="18" charset="0"/>
                <a:ea typeface="Roboto Slab" pitchFamily="2" charset="0"/>
                <a:cs typeface="Times New Roman" panose="02020603050405020304" pitchFamily="18" charset="0"/>
              </a:rPr>
              <a:t>Gloucester Ave hideaway bay</a:t>
            </a:r>
          </a:p>
        </p:txBody>
      </p:sp>
      <p:sp>
        <p:nvSpPr>
          <p:cNvPr id="27" name="Text Box 148">
            <a:extLst>
              <a:ext uri="{FF2B5EF4-FFF2-40B4-BE49-F238E27FC236}">
                <a16:creationId xmlns:a16="http://schemas.microsoft.com/office/drawing/2014/main" id="{B90E9788-FACA-46F8-8476-069F2D147B8A}"/>
              </a:ext>
            </a:extLst>
          </p:cNvPr>
          <p:cNvSpPr txBox="1"/>
          <p:nvPr/>
        </p:nvSpPr>
        <p:spPr>
          <a:xfrm>
            <a:off x="-5257053" y="5693723"/>
            <a:ext cx="3779754" cy="329704"/>
          </a:xfrm>
          <a:prstGeom prst="rect">
            <a:avLst/>
          </a:prstGeom>
          <a:noFill/>
          <a:ln>
            <a:noFill/>
          </a:ln>
          <a:effectLst/>
          <a:extLst>
            <a:ext uri="{FAA26D3D-D897-4be2-8F04-BA451C77F1D7}">
              <ma14:placeholderFlag xmlns:arto="http://schemas.microsoft.com/office/word/2006/arto" xmlns:wp="http://schemas.openxmlformats.org/drawingml/2006/wordprocessingDrawing" xmlns:wp14="http://schemas.microsoft.com/office/word/2010/wordprocessingDrawing"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 uri="{C572A759-6A51-4108-AA02-DFA0A04FC94B}">
              <ma14:wrappingTextBoxFlag xmlns:arto="http://schemas.microsoft.com/office/word/2006/arto" xmlns:wp="http://schemas.openxmlformats.org/drawingml/2006/wordprocessingDrawing" xmlns:wp14="http://schemas.microsoft.com/office/word/2010/wordprocessingDrawing"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50000"/>
              </a:lnSpc>
            </a:pPr>
            <a:endParaRPr lang="en-CA"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Rectangle 27">
            <a:extLst>
              <a:ext uri="{FF2B5EF4-FFF2-40B4-BE49-F238E27FC236}">
                <a16:creationId xmlns:a16="http://schemas.microsoft.com/office/drawing/2014/main" id="{76239ABA-B8FA-4C6F-86F4-864C37D8C23B}"/>
              </a:ext>
            </a:extLst>
          </p:cNvPr>
          <p:cNvSpPr/>
          <p:nvPr/>
        </p:nvSpPr>
        <p:spPr>
          <a:xfrm>
            <a:off x="2895599" y="9890270"/>
            <a:ext cx="5334001" cy="625330"/>
          </a:xfrm>
          <a:prstGeom prst="rect">
            <a:avLst/>
          </a:prstGeom>
          <a:solidFill>
            <a:srgbClr val="D6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037DA06-2E28-4F0C-A870-CA6BF066FF3A}"/>
              </a:ext>
            </a:extLst>
          </p:cNvPr>
          <p:cNvSpPr/>
          <p:nvPr/>
        </p:nvSpPr>
        <p:spPr>
          <a:xfrm>
            <a:off x="0" y="9890270"/>
            <a:ext cx="3248026" cy="625330"/>
          </a:xfrm>
          <a:prstGeom prst="rect">
            <a:avLst/>
          </a:prstGeom>
          <a:solidFill>
            <a:srgbClr val="84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536">
            <a:extLst>
              <a:ext uri="{FF2B5EF4-FFF2-40B4-BE49-F238E27FC236}">
                <a16:creationId xmlns:a16="http://schemas.microsoft.com/office/drawing/2014/main" id="{2C9DDDF1-6991-4F86-B6F6-C0BC67DCB45E}"/>
              </a:ext>
            </a:extLst>
          </p:cNvPr>
          <p:cNvSpPr txBox="1"/>
          <p:nvPr/>
        </p:nvSpPr>
        <p:spPr>
          <a:xfrm>
            <a:off x="47625" y="10088440"/>
            <a:ext cx="3169443" cy="343232"/>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ts val="1800"/>
              </a:lnSpc>
              <a:spcBef>
                <a:spcPts val="0"/>
              </a:spcBef>
              <a:spcAft>
                <a:spcPts val="0"/>
              </a:spcAft>
            </a:pPr>
            <a:r>
              <a:rPr lang="en-CA" sz="1200" dirty="0">
                <a:solidFill>
                  <a:schemeClr val="bg1"/>
                </a:solidFill>
                <a:effectLst/>
                <a:latin typeface="Times New Roman" panose="02020603050405020304" pitchFamily="18" charset="0"/>
                <a:ea typeface="Roboto Slab" pitchFamily="2" charset="0"/>
                <a:cs typeface="Times New Roman" panose="02020603050405020304" pitchFamily="18" charset="0"/>
              </a:rPr>
              <a:t>  www.airbnb.com/rooms/566832741027411834</a:t>
            </a:r>
            <a:endParaRPr lang="en-US" sz="1200" dirty="0">
              <a:solidFill>
                <a:schemeClr val="bg1"/>
              </a:solidFill>
              <a:effectLst/>
              <a:latin typeface="Times New Roman" panose="02020603050405020304" pitchFamily="18" charset="0"/>
              <a:ea typeface="Roboto Slab" pitchFamily="2" charset="0"/>
              <a:cs typeface="Times New Roman" panose="02020603050405020304" pitchFamily="18" charset="0"/>
            </a:endParaRPr>
          </a:p>
        </p:txBody>
      </p:sp>
      <p:sp>
        <p:nvSpPr>
          <p:cNvPr id="4" name="Subtitle 2">
            <a:extLst>
              <a:ext uri="{FF2B5EF4-FFF2-40B4-BE49-F238E27FC236}">
                <a16:creationId xmlns:a16="http://schemas.microsoft.com/office/drawing/2014/main" id="{9973E3DD-8282-414D-875D-C8F913614C25}"/>
              </a:ext>
            </a:extLst>
          </p:cNvPr>
          <p:cNvSpPr txBox="1">
            <a:spLocks/>
          </p:cNvSpPr>
          <p:nvPr/>
        </p:nvSpPr>
        <p:spPr>
          <a:xfrm>
            <a:off x="3514689" y="372953"/>
            <a:ext cx="4544288" cy="1156352"/>
          </a:xfrm>
          <a:prstGeom prst="rect">
            <a:avLst/>
          </a:prstGeom>
          <a:noFill/>
        </p:spPr>
        <p:txBody>
          <a:bodyPr vert="horz" lIns="91440" tIns="45720" rIns="91440" bIns="45720" rtlCol="0">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US" sz="6000" b="1" dirty="0">
                <a:solidFill>
                  <a:srgbClr val="D6C5C8"/>
                </a:solidFill>
                <a:latin typeface="Georgia" panose="02040502050405020303" pitchFamily="18" charset="0"/>
              </a:rPr>
              <a:t>Things</a:t>
            </a:r>
          </a:p>
        </p:txBody>
      </p:sp>
      <p:sp>
        <p:nvSpPr>
          <p:cNvPr id="32" name="Subtitle 2">
            <a:extLst>
              <a:ext uri="{FF2B5EF4-FFF2-40B4-BE49-F238E27FC236}">
                <a16:creationId xmlns:a16="http://schemas.microsoft.com/office/drawing/2014/main" id="{D66AB3B8-C6C0-4BE1-B334-7110F0EAE014}"/>
              </a:ext>
            </a:extLst>
          </p:cNvPr>
          <p:cNvSpPr txBox="1">
            <a:spLocks/>
          </p:cNvSpPr>
          <p:nvPr/>
        </p:nvSpPr>
        <p:spPr>
          <a:xfrm>
            <a:off x="4862040" y="1066165"/>
            <a:ext cx="2341418" cy="786030"/>
          </a:xfrm>
          <a:prstGeom prst="rect">
            <a:avLst/>
          </a:prstGeom>
          <a:noFill/>
        </p:spPr>
        <p:txBody>
          <a:bodyPr vert="horz" lIns="91440" tIns="45720" rIns="91440" bIns="45720" rtlCol="0">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US" sz="6000" b="1" dirty="0">
                <a:solidFill>
                  <a:srgbClr val="84B4B5"/>
                </a:solidFill>
                <a:latin typeface="Georgia" panose="02040502050405020303" pitchFamily="18" charset="0"/>
              </a:rPr>
              <a:t>to do</a:t>
            </a:r>
          </a:p>
        </p:txBody>
      </p:sp>
      <p:sp>
        <p:nvSpPr>
          <p:cNvPr id="33" name="Subtitle 2">
            <a:extLst>
              <a:ext uri="{FF2B5EF4-FFF2-40B4-BE49-F238E27FC236}">
                <a16:creationId xmlns:a16="http://schemas.microsoft.com/office/drawing/2014/main" id="{10195CB1-BF36-422E-AD2E-674758789E11}"/>
              </a:ext>
            </a:extLst>
          </p:cNvPr>
          <p:cNvSpPr txBox="1">
            <a:spLocks/>
          </p:cNvSpPr>
          <p:nvPr/>
        </p:nvSpPr>
        <p:spPr>
          <a:xfrm>
            <a:off x="4585859" y="7095860"/>
            <a:ext cx="3131127" cy="862276"/>
          </a:xfrm>
          <a:prstGeom prst="rect">
            <a:avLst/>
          </a:prstGeom>
          <a:noFill/>
        </p:spPr>
        <p:txBody>
          <a:bodyPr vert="horz" lIns="91440" tIns="45720" rIns="91440" bIns="45720" rtlCol="0">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US" sz="6000" b="1" dirty="0">
                <a:solidFill>
                  <a:srgbClr val="D6C5C8"/>
                </a:solidFill>
                <a:latin typeface="Georgia" panose="02040502050405020303" pitchFamily="18" charset="0"/>
              </a:rPr>
              <a:t>drinks</a:t>
            </a:r>
          </a:p>
        </p:txBody>
      </p:sp>
      <p:pic>
        <p:nvPicPr>
          <p:cNvPr id="5" name="Picture 4" descr="A person holding a fish&#10;&#10;Description automatically generated with medium confidence">
            <a:extLst>
              <a:ext uri="{FF2B5EF4-FFF2-40B4-BE49-F238E27FC236}">
                <a16:creationId xmlns:a16="http://schemas.microsoft.com/office/drawing/2014/main" id="{1DF7368C-348F-440F-8AC3-354825DD0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48026" cy="9890270"/>
          </a:xfrm>
          <a:prstGeom prst="rect">
            <a:avLst/>
          </a:prstGeom>
        </p:spPr>
      </p:pic>
    </p:spTree>
    <p:extLst>
      <p:ext uri="{BB962C8B-B14F-4D97-AF65-F5344CB8AC3E}">
        <p14:creationId xmlns:p14="http://schemas.microsoft.com/office/powerpoint/2010/main" val="33039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a:extLst>
              <a:ext uri="{FF2B5EF4-FFF2-40B4-BE49-F238E27FC236}">
                <a16:creationId xmlns:a16="http://schemas.microsoft.com/office/drawing/2014/main" id="{A222A9D9-9C8F-46BF-ADC3-C2BFE9489461}"/>
              </a:ext>
            </a:extLst>
          </p:cNvPr>
          <p:cNvSpPr txBox="1">
            <a:spLocks/>
          </p:cNvSpPr>
          <p:nvPr/>
        </p:nvSpPr>
        <p:spPr>
          <a:xfrm>
            <a:off x="4114800" y="735866"/>
            <a:ext cx="3470679" cy="1156663"/>
          </a:xfrm>
          <a:prstGeom prst="rect">
            <a:avLst/>
          </a:prstGeom>
          <a:noFill/>
        </p:spPr>
        <p:txBody>
          <a:bodyPr vert="horz" lIns="91440" tIns="45720" rIns="91440" bIns="45720" rtlCol="0">
            <a:no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US" sz="4800" b="1" dirty="0">
                <a:solidFill>
                  <a:srgbClr val="D6C5C8"/>
                </a:solidFill>
                <a:latin typeface="Georgia" panose="02040502050405020303" pitchFamily="18" charset="0"/>
              </a:rPr>
              <a:t>delivery</a:t>
            </a:r>
          </a:p>
        </p:txBody>
      </p:sp>
      <p:sp>
        <p:nvSpPr>
          <p:cNvPr id="4" name="Rectangle 3">
            <a:extLst>
              <a:ext uri="{FF2B5EF4-FFF2-40B4-BE49-F238E27FC236}">
                <a16:creationId xmlns:a16="http://schemas.microsoft.com/office/drawing/2014/main" id="{91522EAD-988D-4D30-B1FE-311535C99B78}"/>
              </a:ext>
            </a:extLst>
          </p:cNvPr>
          <p:cNvSpPr/>
          <p:nvPr/>
        </p:nvSpPr>
        <p:spPr>
          <a:xfrm>
            <a:off x="0" y="0"/>
            <a:ext cx="2895599" cy="10078952"/>
          </a:xfrm>
          <a:prstGeom prst="rect">
            <a:avLst/>
          </a:prstGeom>
          <a:solidFill>
            <a:srgbClr val="E0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0EBDD31D-A81E-4D59-A252-561EFEC4E4CF}"/>
              </a:ext>
            </a:extLst>
          </p:cNvPr>
          <p:cNvSpPr txBox="1">
            <a:spLocks/>
          </p:cNvSpPr>
          <p:nvPr/>
        </p:nvSpPr>
        <p:spPr>
          <a:xfrm>
            <a:off x="3319505" y="0"/>
            <a:ext cx="3222066" cy="1257047"/>
          </a:xfrm>
          <a:prstGeom prst="rect">
            <a:avLst/>
          </a:prstGeom>
          <a:noFill/>
        </p:spPr>
        <p:txBody>
          <a:bodyPr vert="horz" lIns="91440" tIns="45720" rIns="91440" bIns="45720" rtlCol="0">
            <a:norm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US" sz="4800" b="1" dirty="0">
                <a:solidFill>
                  <a:srgbClr val="84B4B5"/>
                </a:solidFill>
                <a:latin typeface="Georgia" panose="02040502050405020303" pitchFamily="18" charset="0"/>
              </a:rPr>
              <a:t>Home</a:t>
            </a:r>
            <a:r>
              <a:rPr lang="en-US" sz="6000" b="1" dirty="0">
                <a:solidFill>
                  <a:srgbClr val="84B4B5"/>
                </a:solidFill>
                <a:latin typeface="Georgia" panose="02040502050405020303" pitchFamily="18" charset="0"/>
              </a:rPr>
              <a:t> </a:t>
            </a:r>
          </a:p>
        </p:txBody>
      </p:sp>
      <p:sp>
        <p:nvSpPr>
          <p:cNvPr id="11" name="Text Box 36">
            <a:extLst>
              <a:ext uri="{FF2B5EF4-FFF2-40B4-BE49-F238E27FC236}">
                <a16:creationId xmlns:a16="http://schemas.microsoft.com/office/drawing/2014/main" id="{FD3C6FB3-5AF5-405C-9925-8C5FF669700B}"/>
              </a:ext>
            </a:extLst>
          </p:cNvPr>
          <p:cNvSpPr txBox="1"/>
          <p:nvPr/>
        </p:nvSpPr>
        <p:spPr>
          <a:xfrm>
            <a:off x="3319505" y="1445570"/>
            <a:ext cx="4363107" cy="25028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en-AU" sz="1200" b="1" cap="all" dirty="0">
                <a:solidFill>
                  <a:srgbClr val="207E7E"/>
                </a:solidFill>
                <a:latin typeface="Book Antiqua" panose="02040602050305030304" pitchFamily="18" charset="0"/>
                <a:ea typeface="Roboto Slab" pitchFamily="2" charset="0"/>
                <a:cs typeface="Open Sans SemiBold" panose="020B0706030804020204" pitchFamily="34" charset="0"/>
              </a:rPr>
              <a:t>Woolworths</a:t>
            </a:r>
            <a:endParaRPr lang="en-US" sz="1200" b="1" dirty="0">
              <a:solidFill>
                <a:srgbClr val="207E7E"/>
              </a:solidFill>
              <a:latin typeface="Book Antiqua" panose="02040602050305030304" pitchFamily="18" charset="0"/>
              <a:ea typeface="Roboto Slab" pitchFamily="2" charset="0"/>
              <a:cs typeface="Open Sans SemiBold" panose="020B0706030804020204" pitchFamily="34" charset="0"/>
            </a:endParaRPr>
          </a:p>
          <a:p>
            <a:pPr marL="0" marR="0">
              <a:lnSpc>
                <a:spcPct val="150000"/>
              </a:lnSpc>
              <a:spcBef>
                <a:spcPts val="0"/>
              </a:spcBef>
              <a:spcAft>
                <a:spcPts val="0"/>
              </a:spcAft>
            </a:pPr>
            <a:r>
              <a:rPr lang="en-CA" sz="1200" dirty="0">
                <a:solidFill>
                  <a:schemeClr val="bg2">
                    <a:lumMod val="25000"/>
                  </a:schemeClr>
                </a:solidFill>
                <a:effectLst/>
                <a:latin typeface="Book Antiqua" panose="02040602050305030304" pitchFamily="18" charset="0"/>
                <a:ea typeface="Roboto Slab" pitchFamily="2" charset="0"/>
                <a:cs typeface="Open Sans Light" panose="020B0306030504020204" pitchFamily="34" charset="0"/>
              </a:rPr>
              <a:t>Woolworths </a:t>
            </a:r>
            <a:r>
              <a:rPr lang="en-CA" sz="1200" dirty="0">
                <a:solidFill>
                  <a:schemeClr val="bg2">
                    <a:lumMod val="25000"/>
                  </a:schemeClr>
                </a:solidFill>
                <a:latin typeface="Book Antiqua" panose="02040602050305030304" pitchFamily="18" charset="0"/>
                <a:ea typeface="Roboto Slab" pitchFamily="2" charset="0"/>
                <a:cs typeface="Open Sans Light" panose="020B0306030504020204" pitchFamily="34" charset="0"/>
              </a:rPr>
              <a:t>C</a:t>
            </a:r>
            <a:r>
              <a:rPr lang="en-CA" sz="1200" dirty="0">
                <a:solidFill>
                  <a:schemeClr val="bg2">
                    <a:lumMod val="25000"/>
                  </a:schemeClr>
                </a:solidFill>
                <a:effectLst/>
                <a:latin typeface="Book Antiqua" panose="02040602050305030304" pitchFamily="18" charset="0"/>
                <a:ea typeface="Roboto Slab" pitchFamily="2" charset="0"/>
                <a:cs typeface="Open Sans Light" panose="020B0306030504020204" pitchFamily="34" charset="0"/>
              </a:rPr>
              <a:t>annonvale deliver to Hideaway </a:t>
            </a:r>
            <a:r>
              <a:rPr lang="en-CA" sz="1200" dirty="0">
                <a:solidFill>
                  <a:schemeClr val="bg2">
                    <a:lumMod val="25000"/>
                  </a:schemeClr>
                </a:solidFill>
                <a:latin typeface="Book Antiqua" panose="02040602050305030304" pitchFamily="18" charset="0"/>
                <a:ea typeface="Roboto Slab" pitchFamily="2" charset="0"/>
                <a:cs typeface="Open Sans Light" panose="020B0306030504020204" pitchFamily="34" charset="0"/>
              </a:rPr>
              <a:t>B</a:t>
            </a:r>
            <a:r>
              <a:rPr lang="en-CA" sz="1200" dirty="0">
                <a:solidFill>
                  <a:schemeClr val="bg2">
                    <a:lumMod val="25000"/>
                  </a:schemeClr>
                </a:solidFill>
                <a:effectLst/>
                <a:latin typeface="Book Antiqua" panose="02040602050305030304" pitchFamily="18" charset="0"/>
                <a:ea typeface="Roboto Slab" pitchFamily="2" charset="0"/>
                <a:cs typeface="Open Sans Light" panose="020B0306030504020204" pitchFamily="34" charset="0"/>
              </a:rPr>
              <a:t>ay Thursday evenings 5-9pm for around $15-00. Book delivery well in advance.</a:t>
            </a:r>
          </a:p>
          <a:p>
            <a:pPr marL="0" marR="0">
              <a:lnSpc>
                <a:spcPct val="150000"/>
              </a:lnSpc>
              <a:spcBef>
                <a:spcPts val="0"/>
              </a:spcBef>
              <a:spcAft>
                <a:spcPts val="0"/>
              </a:spcAft>
            </a:pPr>
            <a:endParaRPr lang="en-CA" sz="1200" dirty="0">
              <a:solidFill>
                <a:schemeClr val="bg2">
                  <a:lumMod val="25000"/>
                </a:schemeClr>
              </a:solidFill>
              <a:effectLst/>
              <a:latin typeface="Book Antiqua" panose="02040602050305030304" pitchFamily="18" charset="0"/>
              <a:ea typeface="Roboto Slab" pitchFamily="2" charset="0"/>
              <a:cs typeface="Open Sans Light" panose="020B0306030504020204" pitchFamily="34" charset="0"/>
            </a:endParaRPr>
          </a:p>
          <a:p>
            <a:pPr>
              <a:lnSpc>
                <a:spcPct val="150000"/>
              </a:lnSpc>
            </a:pPr>
            <a:r>
              <a:rPr lang="en-AU" sz="1200" b="1" cap="all" dirty="0">
                <a:solidFill>
                  <a:srgbClr val="207E7E"/>
                </a:solidFill>
                <a:latin typeface="Book Antiqua" panose="02040602050305030304" pitchFamily="18" charset="0"/>
                <a:ea typeface="Roboto Slab" pitchFamily="2" charset="0"/>
                <a:cs typeface="Open Sans SemiBold" panose="020B0706030804020204" pitchFamily="34" charset="0"/>
              </a:rPr>
              <a:t>Coles</a:t>
            </a:r>
            <a:endParaRPr lang="en-US" sz="1200" b="1" cap="all" dirty="0">
              <a:solidFill>
                <a:srgbClr val="207E7E"/>
              </a:solidFill>
              <a:latin typeface="Book Antiqua" panose="02040602050305030304" pitchFamily="18" charset="0"/>
              <a:ea typeface="Roboto Slab" pitchFamily="2" charset="0"/>
              <a:cs typeface="Open Sans SemiBold" panose="020B0706030804020204" pitchFamily="34" charset="0"/>
            </a:endParaRPr>
          </a:p>
          <a:p>
            <a:pPr marL="0" marR="0">
              <a:lnSpc>
                <a:spcPct val="150000"/>
              </a:lnSpc>
              <a:spcBef>
                <a:spcPts val="0"/>
              </a:spcBef>
              <a:spcAft>
                <a:spcPts val="0"/>
              </a:spcAft>
            </a:pPr>
            <a:r>
              <a:rPr lang="en-CA" sz="1200" dirty="0">
                <a:solidFill>
                  <a:schemeClr val="bg2">
                    <a:lumMod val="25000"/>
                  </a:schemeClr>
                </a:solidFill>
                <a:effectLst/>
                <a:latin typeface="Book Antiqua" panose="02040602050305030304" pitchFamily="18" charset="0"/>
                <a:ea typeface="Roboto Slab" pitchFamily="2" charset="0"/>
                <a:cs typeface="Open Sans Light" panose="020B0306030504020204" pitchFamily="34" charset="0"/>
              </a:rPr>
              <a:t>Coles </a:t>
            </a:r>
            <a:r>
              <a:rPr lang="en-CA" sz="1200" dirty="0">
                <a:solidFill>
                  <a:schemeClr val="bg2">
                    <a:lumMod val="25000"/>
                  </a:schemeClr>
                </a:solidFill>
                <a:latin typeface="Book Antiqua" panose="02040602050305030304" pitchFamily="18" charset="0"/>
                <a:ea typeface="Roboto Slab" pitchFamily="2" charset="0"/>
                <a:cs typeface="Open Sans Light" panose="020B0306030504020204" pitchFamily="34" charset="0"/>
              </a:rPr>
              <a:t>C</a:t>
            </a:r>
            <a:r>
              <a:rPr lang="en-CA" sz="1200" dirty="0">
                <a:solidFill>
                  <a:schemeClr val="bg2">
                    <a:lumMod val="25000"/>
                  </a:schemeClr>
                </a:solidFill>
                <a:effectLst/>
                <a:latin typeface="Book Antiqua" panose="02040602050305030304" pitchFamily="18" charset="0"/>
                <a:ea typeface="Roboto Slab" pitchFamily="2" charset="0"/>
                <a:cs typeface="Open Sans Light" panose="020B0306030504020204" pitchFamily="34" charset="0"/>
              </a:rPr>
              <a:t>annonvale deliver to Hideaway </a:t>
            </a:r>
            <a:r>
              <a:rPr lang="en-CA" sz="1200" dirty="0">
                <a:solidFill>
                  <a:schemeClr val="bg2">
                    <a:lumMod val="25000"/>
                  </a:schemeClr>
                </a:solidFill>
                <a:latin typeface="Book Antiqua" panose="02040602050305030304" pitchFamily="18" charset="0"/>
                <a:ea typeface="Roboto Slab" pitchFamily="2" charset="0"/>
                <a:cs typeface="Open Sans Light" panose="020B0306030504020204" pitchFamily="34" charset="0"/>
              </a:rPr>
              <a:t>B</a:t>
            </a:r>
            <a:r>
              <a:rPr lang="en-CA" sz="1200" dirty="0">
                <a:solidFill>
                  <a:schemeClr val="bg2">
                    <a:lumMod val="25000"/>
                  </a:schemeClr>
                </a:solidFill>
                <a:effectLst/>
                <a:latin typeface="Book Antiqua" panose="02040602050305030304" pitchFamily="18" charset="0"/>
                <a:ea typeface="Roboto Slab" pitchFamily="2" charset="0"/>
                <a:cs typeface="Open Sans Light" panose="020B0306030504020204" pitchFamily="34" charset="0"/>
              </a:rPr>
              <a:t>ay Wednesday afternoon/evenings 1-9pm for around $6-00. Book delivery well in advance.</a:t>
            </a:r>
          </a:p>
        </p:txBody>
      </p:sp>
      <p:sp>
        <p:nvSpPr>
          <p:cNvPr id="22" name="Text Box 490">
            <a:extLst>
              <a:ext uri="{FF2B5EF4-FFF2-40B4-BE49-F238E27FC236}">
                <a16:creationId xmlns:a16="http://schemas.microsoft.com/office/drawing/2014/main" id="{0309B549-6CE2-4262-B0EB-774BB872DB9A}"/>
              </a:ext>
            </a:extLst>
          </p:cNvPr>
          <p:cNvSpPr txBox="1"/>
          <p:nvPr/>
        </p:nvSpPr>
        <p:spPr>
          <a:xfrm>
            <a:off x="426025" y="0"/>
            <a:ext cx="2164775" cy="670798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300" b="1" dirty="0">
                <a:solidFill>
                  <a:srgbClr val="207E7E"/>
                </a:solidFill>
                <a:latin typeface="Times New Roman" panose="02020603050405020304" pitchFamily="18" charset="0"/>
                <a:ea typeface="Open Sans SemiBold" panose="020B0706030804020204" pitchFamily="34" charset="0"/>
                <a:cs typeface="Times New Roman" panose="02020603050405020304" pitchFamily="18" charset="0"/>
              </a:rPr>
              <a:t>Other Supply's</a:t>
            </a:r>
          </a:p>
          <a:p>
            <a:endParaRPr lang="en-US" sz="1300" dirty="0">
              <a:solidFill>
                <a:srgbClr val="22344C"/>
              </a:solidFill>
              <a:latin typeface="Times New Roman" panose="02020603050405020304" pitchFamily="18" charset="0"/>
              <a:ea typeface="Open Sans SemiBold" panose="020B0706030804020204" pitchFamily="34" charset="0"/>
              <a:cs typeface="Times New Roman" panose="02020603050405020304" pitchFamily="18" charset="0"/>
            </a:endParaRPr>
          </a:p>
          <a:p>
            <a:pPr marL="0" marR="0">
              <a:lnSpc>
                <a:spcPct val="150000"/>
              </a:lnSpc>
              <a:spcBef>
                <a:spcPts val="0"/>
              </a:spcBef>
              <a:spcAft>
                <a:spcPts val="0"/>
              </a:spcAft>
            </a:pPr>
            <a:r>
              <a:rPr lang="en-CA" sz="1300" b="1" dirty="0">
                <a:solidFill>
                  <a:srgbClr val="595959"/>
                </a:solidFill>
                <a:effectLst/>
                <a:latin typeface="Times New Roman" panose="02020603050405020304" pitchFamily="18" charset="0"/>
                <a:ea typeface="Roboto Slab" pitchFamily="2" charset="0"/>
                <a:cs typeface="Times New Roman" panose="02020603050405020304" pitchFamily="18" charset="0"/>
              </a:rPr>
              <a:t>Woolworths Proserpine</a:t>
            </a:r>
          </a:p>
          <a:p>
            <a:pPr marL="0" marR="0">
              <a:lnSpc>
                <a:spcPct val="150000"/>
              </a:lnSpc>
              <a:spcBef>
                <a:spcPts val="0"/>
              </a:spcBef>
              <a:spcAft>
                <a:spcPts val="0"/>
              </a:spcAft>
            </a:pPr>
            <a:r>
              <a:rPr lang="en-CA" sz="1300" dirty="0">
                <a:solidFill>
                  <a:srgbClr val="595959"/>
                </a:solidFill>
                <a:effectLst/>
                <a:latin typeface="Times New Roman" panose="02020603050405020304" pitchFamily="18" charset="0"/>
                <a:ea typeface="Roboto Slab" pitchFamily="2" charset="0"/>
                <a:cs typeface="Times New Roman" panose="02020603050405020304" pitchFamily="18" charset="0"/>
              </a:rPr>
              <a:t>Cnr Herbert and main St</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Proserpine QLD 4800</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Mon-Sat only</a:t>
            </a:r>
          </a:p>
          <a:p>
            <a:pPr marL="0" marR="0">
              <a:lnSpc>
                <a:spcPct val="150000"/>
              </a:lnSpc>
              <a:spcBef>
                <a:spcPts val="0"/>
              </a:spcBef>
              <a:spcAft>
                <a:spcPts val="0"/>
              </a:spcAft>
            </a:pPr>
            <a:endParaRPr lang="en-CA" sz="1300" dirty="0">
              <a:solidFill>
                <a:srgbClr val="595959"/>
              </a:solidFill>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300" b="1" dirty="0">
                <a:solidFill>
                  <a:srgbClr val="595959"/>
                </a:solidFill>
                <a:effectLst/>
                <a:latin typeface="Times New Roman" panose="02020603050405020304" pitchFamily="18" charset="0"/>
                <a:ea typeface="Roboto Slab" pitchFamily="2" charset="0"/>
                <a:cs typeface="Times New Roman" panose="02020603050405020304" pitchFamily="18" charset="0"/>
              </a:rPr>
              <a:t>IGA Proserpine</a:t>
            </a:r>
          </a:p>
          <a:p>
            <a:pPr marL="0" marR="0">
              <a:lnSpc>
                <a:spcPct val="150000"/>
              </a:lnSpc>
              <a:spcBef>
                <a:spcPts val="0"/>
              </a:spcBef>
              <a:spcAft>
                <a:spcPts val="0"/>
              </a:spcAft>
            </a:pPr>
            <a:r>
              <a:rPr lang="en-CA" sz="1300" dirty="0">
                <a:solidFill>
                  <a:srgbClr val="595959"/>
                </a:solidFill>
                <a:effectLst/>
                <a:latin typeface="Times New Roman" panose="02020603050405020304" pitchFamily="18" charset="0"/>
                <a:ea typeface="Roboto Slab" pitchFamily="2" charset="0"/>
                <a:cs typeface="Times New Roman" panose="02020603050405020304" pitchFamily="18" charset="0"/>
              </a:rPr>
              <a:t>15 Mill Street</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Proserpine QLD 4800</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Mon-Sun</a:t>
            </a:r>
          </a:p>
          <a:p>
            <a:pPr marL="0" marR="0">
              <a:lnSpc>
                <a:spcPct val="150000"/>
              </a:lnSpc>
              <a:spcBef>
                <a:spcPts val="0"/>
              </a:spcBef>
              <a:spcAft>
                <a:spcPts val="0"/>
              </a:spcAft>
            </a:pPr>
            <a:endParaRPr lang="en-CA" sz="1300" dirty="0">
              <a:solidFill>
                <a:srgbClr val="595959"/>
              </a:solidFill>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300" b="1" dirty="0">
                <a:solidFill>
                  <a:srgbClr val="595959"/>
                </a:solidFill>
                <a:latin typeface="Times New Roman" panose="02020603050405020304" pitchFamily="18" charset="0"/>
                <a:ea typeface="Roboto Slab" pitchFamily="2" charset="0"/>
                <a:cs typeface="Times New Roman" panose="02020603050405020304" pitchFamily="18" charset="0"/>
              </a:rPr>
              <a:t>Woolworths Cannonvale</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Whitsunday Plaza</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Cannonvale QLD 4802</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Mon-Sun</a:t>
            </a:r>
          </a:p>
          <a:p>
            <a:pPr marL="0" marR="0">
              <a:lnSpc>
                <a:spcPct val="150000"/>
              </a:lnSpc>
              <a:spcBef>
                <a:spcPts val="0"/>
              </a:spcBef>
              <a:spcAft>
                <a:spcPts val="0"/>
              </a:spcAft>
            </a:pPr>
            <a:endParaRPr lang="en-CA" sz="1300" dirty="0">
              <a:solidFill>
                <a:srgbClr val="595959"/>
              </a:solidFill>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r>
              <a:rPr lang="en-CA" sz="1300" b="1" dirty="0">
                <a:solidFill>
                  <a:srgbClr val="595959"/>
                </a:solidFill>
                <a:latin typeface="Times New Roman" panose="02020603050405020304" pitchFamily="18" charset="0"/>
                <a:ea typeface="Roboto Slab" pitchFamily="2" charset="0"/>
                <a:cs typeface="Times New Roman" panose="02020603050405020304" pitchFamily="18" charset="0"/>
              </a:rPr>
              <a:t>Coles</a:t>
            </a: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 </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Whitsunday Shopping Centre</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Cannonvale QLD 4802</a:t>
            </a:r>
          </a:p>
          <a:p>
            <a:pPr marL="0" marR="0">
              <a:lnSpc>
                <a:spcPct val="150000"/>
              </a:lnSpc>
              <a:spcBef>
                <a:spcPts val="0"/>
              </a:spcBef>
              <a:spcAft>
                <a:spcPts val="0"/>
              </a:spcAft>
            </a:pPr>
            <a:r>
              <a:rPr lang="en-CA" sz="1300" dirty="0">
                <a:solidFill>
                  <a:srgbClr val="595959"/>
                </a:solidFill>
                <a:latin typeface="Times New Roman" panose="02020603050405020304" pitchFamily="18" charset="0"/>
                <a:ea typeface="Roboto Slab" pitchFamily="2" charset="0"/>
                <a:cs typeface="Times New Roman" panose="02020603050405020304" pitchFamily="18" charset="0"/>
              </a:rPr>
              <a:t>Mon-Sun</a:t>
            </a:r>
          </a:p>
          <a:p>
            <a:pPr marL="0" marR="0">
              <a:lnSpc>
                <a:spcPct val="150000"/>
              </a:lnSpc>
              <a:spcBef>
                <a:spcPts val="0"/>
              </a:spcBef>
              <a:spcAft>
                <a:spcPts val="0"/>
              </a:spcAft>
            </a:pPr>
            <a:endParaRPr lang="en-US" sz="1300" dirty="0">
              <a:effectLst/>
              <a:latin typeface="Times New Roman" panose="02020603050405020304" pitchFamily="18" charset="0"/>
              <a:ea typeface="Roboto Slab" pitchFamily="2" charset="0"/>
              <a:cs typeface="Times New Roman" panose="02020603050405020304" pitchFamily="18" charset="0"/>
            </a:endParaRPr>
          </a:p>
          <a:p>
            <a:pPr marL="0" marR="0">
              <a:lnSpc>
                <a:spcPct val="150000"/>
              </a:lnSpc>
              <a:spcBef>
                <a:spcPts val="0"/>
              </a:spcBef>
              <a:spcAft>
                <a:spcPts val="0"/>
              </a:spcAft>
            </a:pPr>
            <a:endParaRPr lang="en-US" sz="1300" dirty="0">
              <a:effectLst/>
              <a:latin typeface="Times New Roman" panose="02020603050405020304" pitchFamily="18" charset="0"/>
              <a:ea typeface="Roboto Slab" pitchFamily="2" charset="0"/>
              <a:cs typeface="Times New Roman" panose="02020603050405020304" pitchFamily="18" charset="0"/>
            </a:endParaRPr>
          </a:p>
        </p:txBody>
      </p:sp>
      <p:sp>
        <p:nvSpPr>
          <p:cNvPr id="31" name="Rectangle 30">
            <a:extLst>
              <a:ext uri="{FF2B5EF4-FFF2-40B4-BE49-F238E27FC236}">
                <a16:creationId xmlns:a16="http://schemas.microsoft.com/office/drawing/2014/main" id="{80196E53-F81F-45FD-B7B5-0E12ED58F1D5}"/>
              </a:ext>
            </a:extLst>
          </p:cNvPr>
          <p:cNvSpPr/>
          <p:nvPr/>
        </p:nvSpPr>
        <p:spPr>
          <a:xfrm>
            <a:off x="2895599" y="9890270"/>
            <a:ext cx="5334001" cy="625330"/>
          </a:xfrm>
          <a:prstGeom prst="rect">
            <a:avLst/>
          </a:prstGeom>
          <a:solidFill>
            <a:srgbClr val="84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D9AA185-C2A4-4917-8E9A-06D87628C359}"/>
              </a:ext>
            </a:extLst>
          </p:cNvPr>
          <p:cNvSpPr/>
          <p:nvPr/>
        </p:nvSpPr>
        <p:spPr>
          <a:xfrm>
            <a:off x="0" y="9890270"/>
            <a:ext cx="2895599" cy="625330"/>
          </a:xfrm>
          <a:prstGeom prst="rect">
            <a:avLst/>
          </a:prstGeom>
          <a:solidFill>
            <a:srgbClr val="D6C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Box 536">
            <a:extLst>
              <a:ext uri="{FF2B5EF4-FFF2-40B4-BE49-F238E27FC236}">
                <a16:creationId xmlns:a16="http://schemas.microsoft.com/office/drawing/2014/main" id="{9DB1377E-7276-4C1E-822D-C637DCABA72C}"/>
              </a:ext>
            </a:extLst>
          </p:cNvPr>
          <p:cNvSpPr txBox="1"/>
          <p:nvPr/>
        </p:nvSpPr>
        <p:spPr>
          <a:xfrm>
            <a:off x="0" y="10031319"/>
            <a:ext cx="2895599" cy="462646"/>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ts val="1800"/>
              </a:lnSpc>
              <a:spcBef>
                <a:spcPts val="0"/>
              </a:spcBef>
              <a:spcAft>
                <a:spcPts val="0"/>
              </a:spcAft>
            </a:pPr>
            <a:r>
              <a:rPr lang="en-CA" sz="1100" dirty="0">
                <a:solidFill>
                  <a:schemeClr val="bg1"/>
                </a:solidFill>
                <a:effectLst/>
                <a:latin typeface="Times New Roman" panose="02020603050405020304" pitchFamily="18" charset="0"/>
                <a:ea typeface="Roboto Slab" pitchFamily="2" charset="0"/>
                <a:cs typeface="Times New Roman" panose="02020603050405020304" pitchFamily="18" charset="0"/>
              </a:rPr>
              <a:t>   www.airbnb.com/rooms/</a:t>
            </a:r>
            <a:r>
              <a:rPr lang="en-CA" sz="1100" dirty="0">
                <a:solidFill>
                  <a:srgbClr val="207E7E"/>
                </a:solidFill>
                <a:latin typeface="Times New Roman" panose="02020603050405020304" pitchFamily="18" charset="0"/>
                <a:ea typeface="Roboto Slab" pitchFamily="2" charset="0"/>
                <a:cs typeface="Times New Roman" panose="02020603050405020304" pitchFamily="18" charset="0"/>
              </a:rPr>
              <a:t>/</a:t>
            </a:r>
            <a:r>
              <a:rPr lang="en-CA" sz="1100" dirty="0">
                <a:solidFill>
                  <a:schemeClr val="bg1"/>
                </a:solidFill>
                <a:effectLst/>
                <a:latin typeface="Times New Roman" panose="02020603050405020304" pitchFamily="18" charset="0"/>
                <a:ea typeface="Roboto Slab" pitchFamily="2" charset="0"/>
                <a:cs typeface="Times New Roman" panose="02020603050405020304" pitchFamily="18" charset="0"/>
              </a:rPr>
              <a:t>66832741027411834</a:t>
            </a:r>
            <a:r>
              <a:rPr lang="en-CA" sz="1100" dirty="0">
                <a:solidFill>
                  <a:srgbClr val="207E7E"/>
                </a:solidFill>
                <a:effectLst/>
                <a:latin typeface="Times New Roman" panose="02020603050405020304" pitchFamily="18" charset="0"/>
                <a:ea typeface="Roboto Slab" pitchFamily="2" charset="0"/>
                <a:cs typeface="Times New Roman" panose="02020603050405020304" pitchFamily="18" charset="0"/>
              </a:rPr>
              <a:t> </a:t>
            </a:r>
            <a:endParaRPr lang="en-US" sz="1100" dirty="0">
              <a:solidFill>
                <a:schemeClr val="bg1"/>
              </a:solidFill>
              <a:effectLst/>
              <a:latin typeface="Times New Roman" panose="02020603050405020304" pitchFamily="18" charset="0"/>
              <a:ea typeface="Roboto Slab" pitchFamily="2" charset="0"/>
              <a:cs typeface="Times New Roman" panose="02020603050405020304" pitchFamily="18" charset="0"/>
            </a:endParaRPr>
          </a:p>
        </p:txBody>
      </p:sp>
      <p:sp>
        <p:nvSpPr>
          <p:cNvPr id="14" name="TextBox 13">
            <a:extLst>
              <a:ext uri="{FF2B5EF4-FFF2-40B4-BE49-F238E27FC236}">
                <a16:creationId xmlns:a16="http://schemas.microsoft.com/office/drawing/2014/main" id="{9799CAEE-9AA1-46D8-8E65-87F1A7A05180}"/>
              </a:ext>
            </a:extLst>
          </p:cNvPr>
          <p:cNvSpPr txBox="1"/>
          <p:nvPr/>
        </p:nvSpPr>
        <p:spPr>
          <a:xfrm>
            <a:off x="3319504" y="3895726"/>
            <a:ext cx="4062369" cy="830997"/>
          </a:xfrm>
          <a:prstGeom prst="rect">
            <a:avLst/>
          </a:prstGeom>
          <a:noFill/>
        </p:spPr>
        <p:txBody>
          <a:bodyPr wrap="square">
            <a:spAutoFit/>
          </a:bodyPr>
          <a:lstStyle/>
          <a:p>
            <a:r>
              <a:rPr lang="en-US" sz="4800" b="1" dirty="0">
                <a:solidFill>
                  <a:srgbClr val="84B4B5"/>
                </a:solidFill>
                <a:latin typeface="Georgia" panose="02040502050405020303" pitchFamily="18" charset="0"/>
              </a:rPr>
              <a:t>Shopping</a:t>
            </a:r>
            <a:r>
              <a:rPr lang="en-US" sz="2800" b="1" dirty="0">
                <a:solidFill>
                  <a:srgbClr val="84B4B5"/>
                </a:solidFill>
                <a:latin typeface="Georgia" panose="02040502050405020303" pitchFamily="18" charset="0"/>
              </a:rPr>
              <a:t> </a:t>
            </a:r>
            <a:endParaRPr lang="en-AU" sz="2800" dirty="0"/>
          </a:p>
        </p:txBody>
      </p:sp>
      <p:sp>
        <p:nvSpPr>
          <p:cNvPr id="16" name="TextBox 15">
            <a:extLst>
              <a:ext uri="{FF2B5EF4-FFF2-40B4-BE49-F238E27FC236}">
                <a16:creationId xmlns:a16="http://schemas.microsoft.com/office/drawing/2014/main" id="{15EFB3DA-1459-4567-8B64-8BEEA3096733}"/>
              </a:ext>
            </a:extLst>
          </p:cNvPr>
          <p:cNvSpPr txBox="1"/>
          <p:nvPr/>
        </p:nvSpPr>
        <p:spPr>
          <a:xfrm>
            <a:off x="3510604" y="4583948"/>
            <a:ext cx="4824372" cy="756746"/>
          </a:xfrm>
          <a:prstGeom prst="rect">
            <a:avLst/>
          </a:prstGeom>
          <a:noFill/>
        </p:spPr>
        <p:txBody>
          <a:bodyPr wrap="square">
            <a:spAutoFit/>
          </a:bodyPr>
          <a:lstStyle/>
          <a:p>
            <a:pPr>
              <a:lnSpc>
                <a:spcPct val="150000"/>
              </a:lnSpc>
            </a:pPr>
            <a:r>
              <a:rPr lang="en-AU" b="1" cap="all" dirty="0">
                <a:solidFill>
                  <a:srgbClr val="D6C5C8"/>
                </a:solidFill>
                <a:latin typeface="Georgia" panose="02040502050405020303" pitchFamily="18" charset="0"/>
                <a:ea typeface="Roboto Slab" pitchFamily="2" charset="0"/>
                <a:cs typeface="Open Sans SemiBold" panose="020B0706030804020204" pitchFamily="34" charset="0"/>
              </a:rPr>
              <a:t>             Whitsunday Plaza</a:t>
            </a:r>
          </a:p>
          <a:p>
            <a:pPr>
              <a:lnSpc>
                <a:spcPct val="150000"/>
              </a:lnSpc>
            </a:pPr>
            <a:endParaRPr lang="en-US" sz="1200" b="1" dirty="0">
              <a:solidFill>
                <a:srgbClr val="207E7E"/>
              </a:solidFill>
              <a:latin typeface="Book Antiqua" panose="02040602050305030304" pitchFamily="18" charset="0"/>
              <a:ea typeface="Roboto Slab" pitchFamily="2" charset="0"/>
              <a:cs typeface="Open Sans SemiBold" panose="020B0706030804020204" pitchFamily="34" charset="0"/>
            </a:endParaRPr>
          </a:p>
        </p:txBody>
      </p:sp>
      <p:pic>
        <p:nvPicPr>
          <p:cNvPr id="8" name="Picture 7" descr="Logo&#10;&#10;Description automatically generated">
            <a:extLst>
              <a:ext uri="{FF2B5EF4-FFF2-40B4-BE49-F238E27FC236}">
                <a16:creationId xmlns:a16="http://schemas.microsoft.com/office/drawing/2014/main" id="{2F96B295-2F07-48D1-851D-2155CF91E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708" y="6056926"/>
            <a:ext cx="870772" cy="424569"/>
          </a:xfrm>
          <a:prstGeom prst="rect">
            <a:avLst/>
          </a:prstGeom>
        </p:spPr>
      </p:pic>
      <p:pic>
        <p:nvPicPr>
          <p:cNvPr id="12" name="Picture 11" descr="Logo, company name&#10;&#10;Description automatically generated">
            <a:extLst>
              <a:ext uri="{FF2B5EF4-FFF2-40B4-BE49-F238E27FC236}">
                <a16:creationId xmlns:a16="http://schemas.microsoft.com/office/drawing/2014/main" id="{D69B503E-4C50-4973-B95F-F89F85EE7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798" y="5181111"/>
            <a:ext cx="1274350" cy="607767"/>
          </a:xfrm>
          <a:prstGeom prst="rect">
            <a:avLst/>
          </a:prstGeom>
        </p:spPr>
      </p:pic>
      <p:pic>
        <p:nvPicPr>
          <p:cNvPr id="17" name="Picture 16" descr="Logo&#10;&#10;Description automatically generated">
            <a:extLst>
              <a:ext uri="{FF2B5EF4-FFF2-40B4-BE49-F238E27FC236}">
                <a16:creationId xmlns:a16="http://schemas.microsoft.com/office/drawing/2014/main" id="{30B0B3D2-D125-4BBB-8BF9-1A11ACD45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777" y="5156744"/>
            <a:ext cx="1116306" cy="586961"/>
          </a:xfrm>
          <a:prstGeom prst="rect">
            <a:avLst/>
          </a:prstGeom>
        </p:spPr>
      </p:pic>
      <p:pic>
        <p:nvPicPr>
          <p:cNvPr id="20" name="Picture 19" descr="Logo, company name&#10;&#10;Description automatically generated">
            <a:extLst>
              <a:ext uri="{FF2B5EF4-FFF2-40B4-BE49-F238E27FC236}">
                <a16:creationId xmlns:a16="http://schemas.microsoft.com/office/drawing/2014/main" id="{5D2B68A1-8040-4C65-8A99-A227A46089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6446" y="5843421"/>
            <a:ext cx="1389223" cy="770765"/>
          </a:xfrm>
          <a:prstGeom prst="rect">
            <a:avLst/>
          </a:prstGeom>
        </p:spPr>
      </p:pic>
      <p:pic>
        <p:nvPicPr>
          <p:cNvPr id="23" name="Picture 22" descr="Logo&#10;&#10;Description automatically generated">
            <a:extLst>
              <a:ext uri="{FF2B5EF4-FFF2-40B4-BE49-F238E27FC236}">
                <a16:creationId xmlns:a16="http://schemas.microsoft.com/office/drawing/2014/main" id="{4DC1C83F-B53E-4B05-AA26-093A91EEE4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4610" y="5657850"/>
            <a:ext cx="1208218" cy="1202848"/>
          </a:xfrm>
          <a:prstGeom prst="rect">
            <a:avLst/>
          </a:prstGeom>
        </p:spPr>
      </p:pic>
      <p:pic>
        <p:nvPicPr>
          <p:cNvPr id="25" name="Picture 24" descr="Shape&#10;&#10;Description automatically generated">
            <a:extLst>
              <a:ext uri="{FF2B5EF4-FFF2-40B4-BE49-F238E27FC236}">
                <a16:creationId xmlns:a16="http://schemas.microsoft.com/office/drawing/2014/main" id="{D3537401-E91D-4998-B3F7-E373FE5A28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0203" y="5156744"/>
            <a:ext cx="1075781" cy="602437"/>
          </a:xfrm>
          <a:prstGeom prst="rect">
            <a:avLst/>
          </a:prstGeom>
        </p:spPr>
      </p:pic>
      <p:pic>
        <p:nvPicPr>
          <p:cNvPr id="3" name="Picture 2" descr="A picture containing text, building, outdoor, sky&#10;&#10;Description automatically generated">
            <a:extLst>
              <a:ext uri="{FF2B5EF4-FFF2-40B4-BE49-F238E27FC236}">
                <a16:creationId xmlns:a16="http://schemas.microsoft.com/office/drawing/2014/main" id="{A1A836AC-5A5C-A6FD-8DC1-92289B5A36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779240"/>
            <a:ext cx="8216153" cy="3089395"/>
          </a:xfrm>
          <a:prstGeom prst="rect">
            <a:avLst/>
          </a:prstGeom>
        </p:spPr>
      </p:pic>
    </p:spTree>
    <p:extLst>
      <p:ext uri="{BB962C8B-B14F-4D97-AF65-F5344CB8AC3E}">
        <p14:creationId xmlns:p14="http://schemas.microsoft.com/office/powerpoint/2010/main" val="315337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CCF79A-9851-4367-8494-825159CAB980}"/>
              </a:ext>
            </a:extLst>
          </p:cNvPr>
          <p:cNvPicPr>
            <a:picLocks noChangeAspect="1"/>
          </p:cNvPicPr>
          <p:nvPr/>
        </p:nvPicPr>
        <p:blipFill>
          <a:blip r:embed="rId3"/>
          <a:stretch>
            <a:fillRect/>
          </a:stretch>
        </p:blipFill>
        <p:spPr>
          <a:xfrm>
            <a:off x="4305626" y="1824594"/>
            <a:ext cx="3852673" cy="5231986"/>
          </a:xfrm>
          <a:prstGeom prst="rect">
            <a:avLst/>
          </a:prstGeom>
        </p:spPr>
      </p:pic>
      <p:sp>
        <p:nvSpPr>
          <p:cNvPr id="13" name="Text Box 25">
            <a:extLst>
              <a:ext uri="{FF2B5EF4-FFF2-40B4-BE49-F238E27FC236}">
                <a16:creationId xmlns:a16="http://schemas.microsoft.com/office/drawing/2014/main" id="{C00F2C4C-8443-42FC-A2D7-E5EEE7327A62}"/>
              </a:ext>
            </a:extLst>
          </p:cNvPr>
          <p:cNvSpPr txBox="1"/>
          <p:nvPr/>
        </p:nvSpPr>
        <p:spPr>
          <a:xfrm>
            <a:off x="1377437" y="188309"/>
            <a:ext cx="2997599" cy="533358"/>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nSpc>
                <a:spcPts val="2100"/>
              </a:lnSpc>
              <a:spcBef>
                <a:spcPts val="0"/>
              </a:spcBef>
              <a:spcAft>
                <a:spcPts val="0"/>
              </a:spcAft>
            </a:pPr>
            <a:r>
              <a:rPr lang="en-US" dirty="0">
                <a:solidFill>
                  <a:srgbClr val="207E7E"/>
                </a:solidFill>
                <a:effectLst/>
                <a:latin typeface="Times New Roman" panose="02020603050405020304" pitchFamily="18" charset="0"/>
                <a:ea typeface="Roboto Slab" pitchFamily="2" charset="0"/>
                <a:cs typeface="Times New Roman" panose="02020603050405020304" pitchFamily="18" charset="0"/>
              </a:rPr>
              <a:t>we are here</a:t>
            </a:r>
          </a:p>
        </p:txBody>
      </p:sp>
      <p:sp>
        <p:nvSpPr>
          <p:cNvPr id="17" name="Rectangle 16">
            <a:extLst>
              <a:ext uri="{FF2B5EF4-FFF2-40B4-BE49-F238E27FC236}">
                <a16:creationId xmlns:a16="http://schemas.microsoft.com/office/drawing/2014/main" id="{1F44CE9C-9337-46E2-84A1-8BDED3E01F60}"/>
              </a:ext>
            </a:extLst>
          </p:cNvPr>
          <p:cNvSpPr/>
          <p:nvPr/>
        </p:nvSpPr>
        <p:spPr>
          <a:xfrm>
            <a:off x="0" y="0"/>
            <a:ext cx="4822800" cy="2015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96CB196F-F263-407C-B951-E40F905FA236}"/>
              </a:ext>
            </a:extLst>
          </p:cNvPr>
          <p:cNvSpPr txBox="1">
            <a:spLocks/>
          </p:cNvSpPr>
          <p:nvPr/>
        </p:nvSpPr>
        <p:spPr>
          <a:xfrm>
            <a:off x="1377437" y="983428"/>
            <a:ext cx="3368841" cy="1010639"/>
          </a:xfrm>
          <a:prstGeom prst="rect">
            <a:avLst/>
          </a:prstGeom>
          <a:noFill/>
        </p:spPr>
        <p:txBody>
          <a:bodyPr vert="horz" lIns="91440" tIns="45720" rIns="91440" bIns="45720" rtlCol="0">
            <a:norm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US" sz="6000" b="1" dirty="0">
                <a:solidFill>
                  <a:srgbClr val="D6C5C8"/>
                </a:solidFill>
                <a:latin typeface="Georgia" panose="02040502050405020303" pitchFamily="18" charset="0"/>
              </a:rPr>
              <a:t>interest</a:t>
            </a:r>
          </a:p>
        </p:txBody>
      </p:sp>
      <p:sp>
        <p:nvSpPr>
          <p:cNvPr id="16" name="Subtitle 2">
            <a:extLst>
              <a:ext uri="{FF2B5EF4-FFF2-40B4-BE49-F238E27FC236}">
                <a16:creationId xmlns:a16="http://schemas.microsoft.com/office/drawing/2014/main" id="{CB2EFD94-D963-48D9-84D2-296669AED4A8}"/>
              </a:ext>
            </a:extLst>
          </p:cNvPr>
          <p:cNvSpPr txBox="1">
            <a:spLocks/>
          </p:cNvSpPr>
          <p:nvPr/>
        </p:nvSpPr>
        <p:spPr>
          <a:xfrm>
            <a:off x="614240" y="347107"/>
            <a:ext cx="3999327" cy="1010639"/>
          </a:xfrm>
          <a:prstGeom prst="rect">
            <a:avLst/>
          </a:prstGeom>
          <a:noFill/>
        </p:spPr>
        <p:txBody>
          <a:bodyPr vert="horz" lIns="91440" tIns="45720" rIns="91440" bIns="45720" rtlCol="0">
            <a:norm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pPr algn="l"/>
            <a:r>
              <a:rPr lang="en-US" sz="6000" b="1" dirty="0">
                <a:solidFill>
                  <a:srgbClr val="84B4B5"/>
                </a:solidFill>
                <a:latin typeface="Georgia" panose="02040502050405020303" pitchFamily="18" charset="0"/>
              </a:rPr>
              <a:t>Points of</a:t>
            </a:r>
          </a:p>
        </p:txBody>
      </p:sp>
      <p:sp>
        <p:nvSpPr>
          <p:cNvPr id="19" name="Rectangle 18">
            <a:extLst>
              <a:ext uri="{FF2B5EF4-FFF2-40B4-BE49-F238E27FC236}">
                <a16:creationId xmlns:a16="http://schemas.microsoft.com/office/drawing/2014/main" id="{1C0FFCF7-F046-4853-879D-0BD7B1AC8667}"/>
              </a:ext>
            </a:extLst>
          </p:cNvPr>
          <p:cNvSpPr/>
          <p:nvPr/>
        </p:nvSpPr>
        <p:spPr>
          <a:xfrm>
            <a:off x="5432398" y="7056582"/>
            <a:ext cx="2797201" cy="3105420"/>
          </a:xfrm>
          <a:prstGeom prst="rect">
            <a:avLst/>
          </a:prstGeom>
          <a:solidFill>
            <a:srgbClr val="E0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490">
            <a:extLst>
              <a:ext uri="{FF2B5EF4-FFF2-40B4-BE49-F238E27FC236}">
                <a16:creationId xmlns:a16="http://schemas.microsoft.com/office/drawing/2014/main" id="{BC77CBFD-3160-4DB1-BF5C-EDCE0E7B65A9}"/>
              </a:ext>
            </a:extLst>
          </p:cNvPr>
          <p:cNvSpPr txBox="1"/>
          <p:nvPr/>
        </p:nvSpPr>
        <p:spPr>
          <a:xfrm>
            <a:off x="5432398" y="7218075"/>
            <a:ext cx="1713904" cy="294392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buAutoNum type="arabicPeriod"/>
            </a:pPr>
            <a:r>
              <a:rPr lang="en-US" sz="1400" dirty="0">
                <a:solidFill>
                  <a:srgbClr val="207E7E"/>
                </a:solidFill>
                <a:effectLst/>
                <a:latin typeface="Times New Roman" panose="02020603050405020304" pitchFamily="18" charset="0"/>
                <a:ea typeface="Roboto Slab" pitchFamily="2" charset="0"/>
                <a:cs typeface="Times New Roman" panose="02020603050405020304" pitchFamily="18" charset="0"/>
              </a:rPr>
              <a:t>Hideaway Bowls Club</a:t>
            </a:r>
          </a:p>
          <a:p>
            <a:pPr marL="228600" indent="-228600">
              <a:buAutoNum type="arabicPeriod"/>
            </a:pPr>
            <a:endParaRPr lang="en-US" sz="140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228600" indent="-228600">
              <a:buFontTx/>
              <a:buAutoNum type="arabicPeriod"/>
            </a:pPr>
            <a:r>
              <a:rPr lang="en-US" sz="1400" dirty="0">
                <a:solidFill>
                  <a:srgbClr val="207E7E"/>
                </a:solidFill>
                <a:latin typeface="Times New Roman" panose="02020603050405020304" pitchFamily="18" charset="0"/>
                <a:ea typeface="Roboto Slab" pitchFamily="2" charset="0"/>
                <a:cs typeface="Times New Roman" panose="02020603050405020304" pitchFamily="18" charset="0"/>
              </a:rPr>
              <a:t>Dingo Beach Hotel</a:t>
            </a:r>
          </a:p>
          <a:p>
            <a:pPr marL="228600" indent="-228600">
              <a:buAutoNum type="arabicPeriod"/>
            </a:pPr>
            <a:endParaRPr lang="en-US" sz="140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228600" indent="-228600">
              <a:buFontTx/>
              <a:buAutoNum type="arabicPeriod"/>
            </a:pPr>
            <a:r>
              <a:rPr lang="en-US" sz="1400" dirty="0">
                <a:solidFill>
                  <a:srgbClr val="207E7E"/>
                </a:solidFill>
                <a:latin typeface="Times New Roman" panose="02020603050405020304" pitchFamily="18" charset="0"/>
                <a:ea typeface="Roboto Slab" pitchFamily="2" charset="0"/>
                <a:cs typeface="Times New Roman" panose="02020603050405020304" pitchFamily="18" charset="0"/>
              </a:rPr>
              <a:t>Boat Ramp, Fuel and Bait</a:t>
            </a:r>
          </a:p>
          <a:p>
            <a:pPr marL="228600" indent="-228600">
              <a:buAutoNum type="arabicPeriod"/>
            </a:pPr>
            <a:endParaRPr lang="en-US" sz="140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pPr marL="228600" indent="-228600">
              <a:buAutoNum type="arabicPeriod"/>
            </a:pPr>
            <a:r>
              <a:rPr lang="en-US" sz="1400" dirty="0">
                <a:solidFill>
                  <a:srgbClr val="207E7E"/>
                </a:solidFill>
                <a:latin typeface="Times New Roman" panose="02020603050405020304" pitchFamily="18" charset="0"/>
                <a:ea typeface="Roboto Slab" pitchFamily="2" charset="0"/>
                <a:cs typeface="Times New Roman" panose="02020603050405020304" pitchFamily="18" charset="0"/>
              </a:rPr>
              <a:t>Rubbish Tip</a:t>
            </a:r>
            <a:endParaRPr lang="en-US" sz="1400" dirty="0">
              <a:solidFill>
                <a:srgbClr val="207E7E"/>
              </a:solidFill>
              <a:effectLst/>
              <a:latin typeface="Times New Roman" panose="02020603050405020304" pitchFamily="18" charset="0"/>
              <a:ea typeface="Roboto Slab" pitchFamily="2" charset="0"/>
              <a:cs typeface="Times New Roman" panose="02020603050405020304" pitchFamily="18" charset="0"/>
            </a:endParaRPr>
          </a:p>
          <a:p>
            <a:endParaRPr lang="en-US" sz="1400" dirty="0">
              <a:solidFill>
                <a:srgbClr val="22344C"/>
              </a:solidFill>
              <a:effectLst/>
              <a:latin typeface="Times New Roman" panose="02020603050405020304" pitchFamily="18" charset="0"/>
              <a:ea typeface="Roboto Slab" pitchFamily="2" charset="0"/>
              <a:cs typeface="Times New Roman" panose="02020603050405020304" pitchFamily="18" charset="0"/>
            </a:endParaRPr>
          </a:p>
          <a:p>
            <a:endParaRPr lang="en-US" sz="1400" dirty="0">
              <a:solidFill>
                <a:srgbClr val="22344C"/>
              </a:solidFill>
              <a:effectLst/>
              <a:latin typeface="Times New Roman" panose="02020603050405020304" pitchFamily="18" charset="0"/>
              <a:ea typeface="Roboto Slab" pitchFamily="2" charset="0"/>
              <a:cs typeface="Times New Roman" panose="02020603050405020304" pitchFamily="18" charset="0"/>
            </a:endParaRPr>
          </a:p>
          <a:p>
            <a:endParaRPr lang="en-US" sz="1400" dirty="0">
              <a:solidFill>
                <a:srgbClr val="22344C"/>
              </a:solidFill>
              <a:effectLst/>
              <a:latin typeface="Times New Roman" panose="02020603050405020304" pitchFamily="18" charset="0"/>
              <a:ea typeface="Roboto Slab" pitchFamily="2" charset="0"/>
              <a:cs typeface="Times New Roman" panose="02020603050405020304" pitchFamily="18" charset="0"/>
            </a:endParaRPr>
          </a:p>
        </p:txBody>
      </p:sp>
      <p:sp>
        <p:nvSpPr>
          <p:cNvPr id="23" name="Arrow: Pentagon 22">
            <a:extLst>
              <a:ext uri="{FF2B5EF4-FFF2-40B4-BE49-F238E27FC236}">
                <a16:creationId xmlns:a16="http://schemas.microsoft.com/office/drawing/2014/main" id="{417BF67A-73D1-458A-A4F0-95F8FF1AACA0}"/>
              </a:ext>
            </a:extLst>
          </p:cNvPr>
          <p:cNvSpPr/>
          <p:nvPr/>
        </p:nvSpPr>
        <p:spPr>
          <a:xfrm rot="5400000">
            <a:off x="2759411" y="7853990"/>
            <a:ext cx="935244" cy="66286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25">
            <a:extLst>
              <a:ext uri="{FF2B5EF4-FFF2-40B4-BE49-F238E27FC236}">
                <a16:creationId xmlns:a16="http://schemas.microsoft.com/office/drawing/2014/main" id="{6523028C-E5FE-4FB0-882E-7811C3947454}"/>
              </a:ext>
            </a:extLst>
          </p:cNvPr>
          <p:cNvSpPr txBox="1"/>
          <p:nvPr/>
        </p:nvSpPr>
        <p:spPr>
          <a:xfrm>
            <a:off x="8465308" y="7613781"/>
            <a:ext cx="337820" cy="366963"/>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gn="ctr">
              <a:lnSpc>
                <a:spcPts val="2100"/>
              </a:lnSpc>
              <a:spcBef>
                <a:spcPts val="0"/>
              </a:spcBef>
              <a:spcAft>
                <a:spcPts val="0"/>
              </a:spcAft>
            </a:pPr>
            <a:endParaRPr lang="en-US" sz="2000" b="1" dirty="0">
              <a:solidFill>
                <a:srgbClr val="AE8C91"/>
              </a:solidFill>
              <a:effectLst/>
              <a:latin typeface="Times New Roman" panose="02020603050405020304" pitchFamily="18" charset="0"/>
              <a:ea typeface="Roboto Slab" pitchFamily="2" charset="0"/>
              <a:cs typeface="Times New Roman" panose="02020603050405020304" pitchFamily="18" charset="0"/>
            </a:endParaRPr>
          </a:p>
        </p:txBody>
      </p:sp>
      <p:sp>
        <p:nvSpPr>
          <p:cNvPr id="26" name="Text Box 25">
            <a:extLst>
              <a:ext uri="{FF2B5EF4-FFF2-40B4-BE49-F238E27FC236}">
                <a16:creationId xmlns:a16="http://schemas.microsoft.com/office/drawing/2014/main" id="{6FF56D21-3E96-4B31-99AC-37528B313091}"/>
              </a:ext>
            </a:extLst>
          </p:cNvPr>
          <p:cNvSpPr txBox="1"/>
          <p:nvPr/>
        </p:nvSpPr>
        <p:spPr>
          <a:xfrm>
            <a:off x="5538351" y="2390299"/>
            <a:ext cx="1059892" cy="362425"/>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gn="ctr">
              <a:lnSpc>
                <a:spcPts val="2100"/>
              </a:lnSpc>
              <a:spcBef>
                <a:spcPts val="0"/>
              </a:spcBef>
              <a:spcAft>
                <a:spcPts val="0"/>
              </a:spcAft>
            </a:pPr>
            <a:r>
              <a:rPr lang="en-US" sz="2000" b="1" dirty="0">
                <a:solidFill>
                  <a:srgbClr val="AE8C91"/>
                </a:solidFill>
                <a:latin typeface="Times New Roman" panose="02020603050405020304" pitchFamily="18" charset="0"/>
                <a:ea typeface="Roboto Slab" pitchFamily="2" charset="0"/>
                <a:cs typeface="Times New Roman" panose="02020603050405020304" pitchFamily="18" charset="0"/>
              </a:rPr>
              <a:t>3</a:t>
            </a:r>
            <a:endParaRPr lang="en-US" sz="2000" b="1" dirty="0">
              <a:solidFill>
                <a:srgbClr val="AE8C91"/>
              </a:solidFill>
              <a:effectLst/>
              <a:latin typeface="Times New Roman" panose="02020603050405020304" pitchFamily="18" charset="0"/>
              <a:ea typeface="Roboto Slab" pitchFamily="2" charset="0"/>
              <a:cs typeface="Times New Roman" panose="02020603050405020304" pitchFamily="18" charset="0"/>
            </a:endParaRPr>
          </a:p>
        </p:txBody>
      </p:sp>
      <p:sp>
        <p:nvSpPr>
          <p:cNvPr id="29" name="Arrow: Pentagon 28">
            <a:extLst>
              <a:ext uri="{FF2B5EF4-FFF2-40B4-BE49-F238E27FC236}">
                <a16:creationId xmlns:a16="http://schemas.microsoft.com/office/drawing/2014/main" id="{8213921E-F71E-413A-836C-5DCAA8AD4A8E}"/>
              </a:ext>
            </a:extLst>
          </p:cNvPr>
          <p:cNvSpPr/>
          <p:nvPr/>
        </p:nvSpPr>
        <p:spPr>
          <a:xfrm>
            <a:off x="2562831" y="5128493"/>
            <a:ext cx="805955" cy="58472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25">
            <a:extLst>
              <a:ext uri="{FF2B5EF4-FFF2-40B4-BE49-F238E27FC236}">
                <a16:creationId xmlns:a16="http://schemas.microsoft.com/office/drawing/2014/main" id="{D156B9D7-4897-4347-8294-468773F8DF93}"/>
              </a:ext>
            </a:extLst>
          </p:cNvPr>
          <p:cNvSpPr txBox="1"/>
          <p:nvPr/>
        </p:nvSpPr>
        <p:spPr>
          <a:xfrm>
            <a:off x="5386920" y="6104547"/>
            <a:ext cx="302862" cy="366962"/>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gn="ctr">
              <a:lnSpc>
                <a:spcPts val="2100"/>
              </a:lnSpc>
              <a:spcBef>
                <a:spcPts val="0"/>
              </a:spcBef>
              <a:spcAft>
                <a:spcPts val="0"/>
              </a:spcAft>
            </a:pPr>
            <a:endParaRPr lang="en-US" sz="2000" b="1" dirty="0">
              <a:solidFill>
                <a:srgbClr val="AE8C91"/>
              </a:solidFill>
              <a:effectLst/>
              <a:latin typeface="Times New Roman" panose="02020603050405020304" pitchFamily="18" charset="0"/>
              <a:ea typeface="Roboto Slab" pitchFamily="2" charset="0"/>
              <a:cs typeface="Times New Roman" panose="02020603050405020304" pitchFamily="18" charset="0"/>
            </a:endParaRPr>
          </a:p>
        </p:txBody>
      </p:sp>
      <p:sp>
        <p:nvSpPr>
          <p:cNvPr id="28" name="Text Box 25">
            <a:extLst>
              <a:ext uri="{FF2B5EF4-FFF2-40B4-BE49-F238E27FC236}">
                <a16:creationId xmlns:a16="http://schemas.microsoft.com/office/drawing/2014/main" id="{14C1E7D0-EB4F-459E-A1E2-FFCC7E884428}"/>
              </a:ext>
            </a:extLst>
          </p:cNvPr>
          <p:cNvSpPr txBox="1"/>
          <p:nvPr/>
        </p:nvSpPr>
        <p:spPr>
          <a:xfrm>
            <a:off x="5261043" y="2752724"/>
            <a:ext cx="3332172" cy="1424455"/>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gn="ctr">
              <a:lnSpc>
                <a:spcPts val="2100"/>
              </a:lnSpc>
              <a:spcBef>
                <a:spcPts val="0"/>
              </a:spcBef>
              <a:spcAft>
                <a:spcPts val="0"/>
              </a:spcAft>
            </a:pPr>
            <a:r>
              <a:rPr lang="en-US" sz="2000" b="1" dirty="0">
                <a:solidFill>
                  <a:srgbClr val="AE8C91"/>
                </a:solidFill>
                <a:effectLst/>
                <a:latin typeface="Times New Roman" panose="02020603050405020304" pitchFamily="18" charset="0"/>
                <a:ea typeface="Roboto Slab" pitchFamily="2" charset="0"/>
                <a:cs typeface="Times New Roman" panose="02020603050405020304" pitchFamily="18" charset="0"/>
              </a:rPr>
              <a:t>2</a:t>
            </a:r>
          </a:p>
        </p:txBody>
      </p:sp>
      <p:sp>
        <p:nvSpPr>
          <p:cNvPr id="34" name="Text Box 25">
            <a:extLst>
              <a:ext uri="{FF2B5EF4-FFF2-40B4-BE49-F238E27FC236}">
                <a16:creationId xmlns:a16="http://schemas.microsoft.com/office/drawing/2014/main" id="{BD0AE6A3-2615-4B6F-8697-33F4AEC40920}"/>
              </a:ext>
            </a:extLst>
          </p:cNvPr>
          <p:cNvSpPr txBox="1"/>
          <p:nvPr/>
        </p:nvSpPr>
        <p:spPr>
          <a:xfrm>
            <a:off x="6450004" y="6338421"/>
            <a:ext cx="1312871" cy="636821"/>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gn="ctr">
              <a:lnSpc>
                <a:spcPts val="2100"/>
              </a:lnSpc>
              <a:spcBef>
                <a:spcPts val="0"/>
              </a:spcBef>
              <a:spcAft>
                <a:spcPts val="0"/>
              </a:spcAft>
            </a:pPr>
            <a:r>
              <a:rPr lang="en-US" sz="2000" b="1" dirty="0">
                <a:solidFill>
                  <a:srgbClr val="AE8C91"/>
                </a:solidFill>
                <a:effectLst/>
                <a:latin typeface="Times New Roman" panose="02020603050405020304" pitchFamily="18" charset="0"/>
                <a:ea typeface="Roboto Slab" pitchFamily="2" charset="0"/>
                <a:cs typeface="Times New Roman" panose="02020603050405020304" pitchFamily="18" charset="0"/>
              </a:rPr>
              <a:t>Dingo Beach</a:t>
            </a:r>
          </a:p>
        </p:txBody>
      </p:sp>
      <p:sp>
        <p:nvSpPr>
          <p:cNvPr id="36" name="Rectangle 35">
            <a:extLst>
              <a:ext uri="{FF2B5EF4-FFF2-40B4-BE49-F238E27FC236}">
                <a16:creationId xmlns:a16="http://schemas.microsoft.com/office/drawing/2014/main" id="{24C58585-F58F-4C60-BF62-F56232EE671A}"/>
              </a:ext>
            </a:extLst>
          </p:cNvPr>
          <p:cNvSpPr/>
          <p:nvPr/>
        </p:nvSpPr>
        <p:spPr>
          <a:xfrm>
            <a:off x="5432398" y="9859196"/>
            <a:ext cx="2797201" cy="656404"/>
          </a:xfrm>
          <a:prstGeom prst="rect">
            <a:avLst/>
          </a:prstGeom>
          <a:solidFill>
            <a:srgbClr val="20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536">
            <a:extLst>
              <a:ext uri="{FF2B5EF4-FFF2-40B4-BE49-F238E27FC236}">
                <a16:creationId xmlns:a16="http://schemas.microsoft.com/office/drawing/2014/main" id="{71ED8630-B558-429D-A0F4-712E3656F39D}"/>
              </a:ext>
            </a:extLst>
          </p:cNvPr>
          <p:cNvSpPr txBox="1"/>
          <p:nvPr/>
        </p:nvSpPr>
        <p:spPr>
          <a:xfrm>
            <a:off x="5378492" y="10066778"/>
            <a:ext cx="3097273" cy="447648"/>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ts val="1800"/>
              </a:lnSpc>
              <a:spcBef>
                <a:spcPts val="0"/>
              </a:spcBef>
              <a:spcAft>
                <a:spcPts val="0"/>
              </a:spcAft>
            </a:pPr>
            <a:r>
              <a:rPr lang="en-CA" sz="11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CA" sz="1100" dirty="0">
                <a:solidFill>
                  <a:schemeClr val="bg1"/>
                </a:solidFill>
                <a:effectLst/>
                <a:latin typeface="Times New Roman" panose="02020603050405020304" pitchFamily="18" charset="0"/>
                <a:ea typeface="Roboto Slab" pitchFamily="2" charset="0"/>
                <a:cs typeface="Times New Roman" panose="02020603050405020304" pitchFamily="18" charset="0"/>
              </a:rPr>
              <a:t> www.airbnb.com/rooms/566832741027411834</a:t>
            </a:r>
            <a:r>
              <a:rPr lang="en-CA" sz="1100" dirty="0">
                <a:solidFill>
                  <a:srgbClr val="207E7E"/>
                </a:solidFill>
                <a:effectLst/>
                <a:latin typeface="Times New Roman" panose="02020603050405020304" pitchFamily="18" charset="0"/>
                <a:ea typeface="Roboto Slab" pitchFamily="2" charset="0"/>
                <a:cs typeface="Times New Roman" panose="02020603050405020304" pitchFamily="18" charset="0"/>
              </a:rPr>
              <a:t>4</a:t>
            </a:r>
            <a:endParaRPr lang="en-US" sz="1100" dirty="0">
              <a:solidFill>
                <a:schemeClr val="bg1"/>
              </a:solidFill>
              <a:effectLst/>
              <a:latin typeface="Times New Roman" panose="02020603050405020304" pitchFamily="18" charset="0"/>
              <a:ea typeface="Roboto Slab" pitchFamily="2" charset="0"/>
              <a:cs typeface="Times New Roman" panose="02020603050405020304" pitchFamily="18" charset="0"/>
            </a:endParaRPr>
          </a:p>
        </p:txBody>
      </p:sp>
      <p:pic>
        <p:nvPicPr>
          <p:cNvPr id="15" name="Picture 14" descr="A group of trees next to a body of water&#10;&#10;Description automatically generated with low confidence">
            <a:extLst>
              <a:ext uri="{FF2B5EF4-FFF2-40B4-BE49-F238E27FC236}">
                <a16:creationId xmlns:a16="http://schemas.microsoft.com/office/drawing/2014/main" id="{3EF879F7-C144-4B3E-A0CC-FE5583761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8" y="7056581"/>
            <a:ext cx="5441196" cy="3459019"/>
          </a:xfrm>
          <a:prstGeom prst="rect">
            <a:avLst/>
          </a:prstGeom>
        </p:spPr>
      </p:pic>
      <p:sp>
        <p:nvSpPr>
          <p:cNvPr id="18" name="Rectangle 17">
            <a:extLst>
              <a:ext uri="{FF2B5EF4-FFF2-40B4-BE49-F238E27FC236}">
                <a16:creationId xmlns:a16="http://schemas.microsoft.com/office/drawing/2014/main" id="{EDEDBE49-F266-43C7-8C41-6BA72FB4D299}"/>
              </a:ext>
            </a:extLst>
          </p:cNvPr>
          <p:cNvSpPr/>
          <p:nvPr/>
        </p:nvSpPr>
        <p:spPr>
          <a:xfrm>
            <a:off x="2272053" y="3647846"/>
            <a:ext cx="2947647" cy="369332"/>
          </a:xfrm>
          <a:prstGeom prst="rect">
            <a:avLst/>
          </a:prstGeom>
          <a:noFill/>
        </p:spPr>
        <p:txBody>
          <a:bodyPr wrap="square" lIns="91440" tIns="45720" rIns="91440" bIns="45720">
            <a:spAutoFit/>
          </a:bodyPr>
          <a:lstStyle/>
          <a:p>
            <a:pPr algn="ctr"/>
            <a:endParaRPr lang="en-US" b="1" cap="none" spc="0" dirty="0">
              <a:ln w="9525">
                <a:solidFill>
                  <a:schemeClr val="bg1"/>
                </a:solidFill>
                <a:prstDash val="solid"/>
              </a:ln>
              <a:solidFill>
                <a:srgbClr val="207E7E"/>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4" name="Picture 3" descr="Diagram, engineering drawing&#10;&#10;Description automatically generated">
            <a:extLst>
              <a:ext uri="{FF2B5EF4-FFF2-40B4-BE49-F238E27FC236}">
                <a16:creationId xmlns:a16="http://schemas.microsoft.com/office/drawing/2014/main" id="{948C6DF2-6545-4002-8C8D-1FD55AFA4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 y="1824721"/>
            <a:ext cx="4223783" cy="5210230"/>
          </a:xfrm>
          <a:prstGeom prst="rect">
            <a:avLst/>
          </a:prstGeom>
        </p:spPr>
      </p:pic>
      <p:sp>
        <p:nvSpPr>
          <p:cNvPr id="21" name="TextBox 20">
            <a:extLst>
              <a:ext uri="{FF2B5EF4-FFF2-40B4-BE49-F238E27FC236}">
                <a16:creationId xmlns:a16="http://schemas.microsoft.com/office/drawing/2014/main" id="{B3362344-41DE-4ED9-8AC4-A83611A50358}"/>
              </a:ext>
            </a:extLst>
          </p:cNvPr>
          <p:cNvSpPr txBox="1"/>
          <p:nvPr/>
        </p:nvSpPr>
        <p:spPr>
          <a:xfrm>
            <a:off x="2752726" y="3328987"/>
            <a:ext cx="1362074" cy="338554"/>
          </a:xfrm>
          <a:prstGeom prst="rect">
            <a:avLst/>
          </a:prstGeom>
          <a:noFill/>
        </p:spPr>
        <p:txBody>
          <a:bodyPr wrap="square" rtlCol="0">
            <a:spAutoFit/>
          </a:bodyPr>
          <a:lstStyle/>
          <a:p>
            <a:r>
              <a:rPr lang="en-AU" sz="1600" dirty="0"/>
              <a:t>We are here</a:t>
            </a:r>
          </a:p>
        </p:txBody>
      </p:sp>
      <p:pic>
        <p:nvPicPr>
          <p:cNvPr id="3" name="Picture 2" descr="A picture containing grass, tree, outdoor, stone&#10;&#10;Description automatically generated">
            <a:extLst>
              <a:ext uri="{FF2B5EF4-FFF2-40B4-BE49-F238E27FC236}">
                <a16:creationId xmlns:a16="http://schemas.microsoft.com/office/drawing/2014/main" id="{11121DE7-3E54-4B88-BD83-297258673F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0461" y="2072704"/>
            <a:ext cx="1853143" cy="1164331"/>
          </a:xfrm>
          <a:prstGeom prst="rect">
            <a:avLst/>
          </a:prstGeom>
        </p:spPr>
      </p:pic>
      <p:sp>
        <p:nvSpPr>
          <p:cNvPr id="30" name="Text Box 25">
            <a:extLst>
              <a:ext uri="{FF2B5EF4-FFF2-40B4-BE49-F238E27FC236}">
                <a16:creationId xmlns:a16="http://schemas.microsoft.com/office/drawing/2014/main" id="{1C29FA61-D193-4449-9F09-2BC5B05F786D}"/>
              </a:ext>
            </a:extLst>
          </p:cNvPr>
          <p:cNvSpPr txBox="1"/>
          <p:nvPr/>
        </p:nvSpPr>
        <p:spPr>
          <a:xfrm>
            <a:off x="2562831" y="6460305"/>
            <a:ext cx="2018115" cy="402105"/>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gn="ctr">
              <a:lnSpc>
                <a:spcPts val="2100"/>
              </a:lnSpc>
              <a:spcBef>
                <a:spcPts val="0"/>
              </a:spcBef>
              <a:spcAft>
                <a:spcPts val="0"/>
              </a:spcAft>
            </a:pPr>
            <a:r>
              <a:rPr lang="en-US" sz="2000" b="1" dirty="0">
                <a:solidFill>
                  <a:srgbClr val="AE8C91"/>
                </a:solidFill>
                <a:effectLst/>
                <a:latin typeface="Times New Roman" panose="02020603050405020304" pitchFamily="18" charset="0"/>
                <a:ea typeface="Roboto Slab" pitchFamily="2" charset="0"/>
                <a:cs typeface="Times New Roman" panose="02020603050405020304" pitchFamily="18" charset="0"/>
              </a:rPr>
              <a:t>1</a:t>
            </a:r>
          </a:p>
        </p:txBody>
      </p:sp>
      <p:sp>
        <p:nvSpPr>
          <p:cNvPr id="33" name="Text Box 25">
            <a:extLst>
              <a:ext uri="{FF2B5EF4-FFF2-40B4-BE49-F238E27FC236}">
                <a16:creationId xmlns:a16="http://schemas.microsoft.com/office/drawing/2014/main" id="{F44D72EB-5214-4F39-B4DB-4D0C84CBF37C}"/>
              </a:ext>
            </a:extLst>
          </p:cNvPr>
          <p:cNvSpPr txBox="1"/>
          <p:nvPr/>
        </p:nvSpPr>
        <p:spPr>
          <a:xfrm>
            <a:off x="5432397" y="5915025"/>
            <a:ext cx="811601" cy="366962"/>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gn="ctr">
              <a:lnSpc>
                <a:spcPts val="2100"/>
              </a:lnSpc>
              <a:spcBef>
                <a:spcPts val="0"/>
              </a:spcBef>
              <a:spcAft>
                <a:spcPts val="0"/>
              </a:spcAft>
            </a:pPr>
            <a:r>
              <a:rPr lang="en-US" sz="2000" b="1" dirty="0">
                <a:solidFill>
                  <a:srgbClr val="AE8C91"/>
                </a:solidFill>
                <a:effectLst/>
                <a:latin typeface="Times New Roman" panose="02020603050405020304" pitchFamily="18" charset="0"/>
                <a:ea typeface="Roboto Slab" pitchFamily="2" charset="0"/>
                <a:cs typeface="Times New Roman" panose="02020603050405020304" pitchFamily="18" charset="0"/>
              </a:rPr>
              <a:t>4</a:t>
            </a:r>
          </a:p>
        </p:txBody>
      </p:sp>
      <p:sp>
        <p:nvSpPr>
          <p:cNvPr id="37" name="Text Box 25">
            <a:extLst>
              <a:ext uri="{FF2B5EF4-FFF2-40B4-BE49-F238E27FC236}">
                <a16:creationId xmlns:a16="http://schemas.microsoft.com/office/drawing/2014/main" id="{1B59022E-6BC1-4BCF-9B0E-452419BAA575}"/>
              </a:ext>
            </a:extLst>
          </p:cNvPr>
          <p:cNvSpPr txBox="1"/>
          <p:nvPr/>
        </p:nvSpPr>
        <p:spPr>
          <a:xfrm>
            <a:off x="-257174" y="6573138"/>
            <a:ext cx="2228850" cy="402105"/>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0" bIns="0" numCol="1" spcCol="0" rtlCol="0" fromWordArt="0" anchor="t" anchorCtr="0" forceAA="0" compatLnSpc="1">
            <a:prstTxWarp prst="textNoShape">
              <a:avLst/>
            </a:prstTxWarp>
            <a:noAutofit/>
          </a:bodyPr>
          <a:lstStyle/>
          <a:p>
            <a:pPr marL="0" marR="0" algn="ctr">
              <a:lnSpc>
                <a:spcPts val="2100"/>
              </a:lnSpc>
              <a:spcBef>
                <a:spcPts val="0"/>
              </a:spcBef>
              <a:spcAft>
                <a:spcPts val="0"/>
              </a:spcAft>
            </a:pPr>
            <a:r>
              <a:rPr lang="en-US" sz="2000" b="1" dirty="0">
                <a:solidFill>
                  <a:srgbClr val="AE8C91"/>
                </a:solidFill>
                <a:effectLst/>
                <a:latin typeface="Times New Roman" panose="02020603050405020304" pitchFamily="18" charset="0"/>
                <a:ea typeface="Roboto Slab" pitchFamily="2" charset="0"/>
                <a:cs typeface="Times New Roman" panose="02020603050405020304" pitchFamily="18" charset="0"/>
              </a:rPr>
              <a:t>Hideaway Bay</a:t>
            </a:r>
          </a:p>
        </p:txBody>
      </p:sp>
      <p:sp>
        <p:nvSpPr>
          <p:cNvPr id="14" name="Arrow: Down 13">
            <a:extLst>
              <a:ext uri="{FF2B5EF4-FFF2-40B4-BE49-F238E27FC236}">
                <a16:creationId xmlns:a16="http://schemas.microsoft.com/office/drawing/2014/main" id="{A9753BF1-4609-4582-9AC0-D6475CD990D8}"/>
              </a:ext>
            </a:extLst>
          </p:cNvPr>
          <p:cNvSpPr/>
          <p:nvPr/>
        </p:nvSpPr>
        <p:spPr>
          <a:xfrm>
            <a:off x="3122698" y="3703885"/>
            <a:ext cx="492175" cy="1356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ectangle 30">
            <a:extLst>
              <a:ext uri="{FF2B5EF4-FFF2-40B4-BE49-F238E27FC236}">
                <a16:creationId xmlns:a16="http://schemas.microsoft.com/office/drawing/2014/main" id="{86607EAE-F103-42F5-878C-F71939E7F25F}"/>
              </a:ext>
            </a:extLst>
          </p:cNvPr>
          <p:cNvSpPr/>
          <p:nvPr/>
        </p:nvSpPr>
        <p:spPr>
          <a:xfrm>
            <a:off x="1114425" y="3024188"/>
            <a:ext cx="114300" cy="158279"/>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53740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18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2443</TotalTime>
  <Words>857</Words>
  <Application>Microsoft Office PowerPoint</Application>
  <PresentationFormat>Custom</PresentationFormat>
  <Paragraphs>158</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Book Antiqua</vt:lpstr>
      <vt:lpstr>Calibri</vt:lpstr>
      <vt:lpstr>Calibri Light</vt:lpstr>
      <vt:lpstr>Georgia</vt:lpstr>
      <vt:lpstr>Open Sans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dc:creator>
  <cp:lastModifiedBy>Maher, Ron (Abbot Point - Terminal 1)</cp:lastModifiedBy>
  <cp:revision>173</cp:revision>
  <cp:lastPrinted>2022-05-10T23:30:41Z</cp:lastPrinted>
  <dcterms:created xsi:type="dcterms:W3CDTF">2019-11-27T15:35:59Z</dcterms:created>
  <dcterms:modified xsi:type="dcterms:W3CDTF">2022-05-10T23:30:57Z</dcterms:modified>
</cp:coreProperties>
</file>